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68" r:id="rId3"/>
    <p:sldId id="269" r:id="rId4"/>
    <p:sldId id="259" r:id="rId5"/>
    <p:sldId id="257" r:id="rId6"/>
    <p:sldId id="258" r:id="rId7"/>
    <p:sldId id="261" r:id="rId8"/>
    <p:sldId id="262" r:id="rId9"/>
    <p:sldId id="263" r:id="rId10"/>
    <p:sldId id="264" r:id="rId11"/>
    <p:sldId id="260" r:id="rId12"/>
    <p:sldId id="266" r:id="rId13"/>
    <p:sldId id="267"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3"/>
  </p:normalViewPr>
  <p:slideViewPr>
    <p:cSldViewPr snapToGrid="0" snapToObjects="1">
      <p:cViewPr varScale="1">
        <p:scale>
          <a:sx n="115" d="100"/>
          <a:sy n="115" d="100"/>
        </p:scale>
        <p:origin x="37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13CCC3-2FF8-C448-9713-C0D2AF0C1213}" type="datetimeFigureOut">
              <a:rPr lang="en-US" smtClean="0"/>
              <a:t>12/1/18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36938C-2BEF-E046-8C00-4EA71A39FFD0}" type="slidenum">
              <a:rPr lang="en-US" smtClean="0"/>
              <a:t>‹#›</a:t>
            </a:fld>
            <a:endParaRPr lang="en-US"/>
          </a:p>
        </p:txBody>
      </p:sp>
    </p:spTree>
    <p:extLst>
      <p:ext uri="{BB962C8B-B14F-4D97-AF65-F5344CB8AC3E}">
        <p14:creationId xmlns:p14="http://schemas.microsoft.com/office/powerpoint/2010/main" val="29429783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Practically speaking, the number of attributes is limited to no more than 25, each with at most 5 levels due to the complexity of the simulation, limited respondent pool, and limited number of experiments possible per respondent.  Thus, at most, the candidate set contains 5^25 (approx. 3x10</a:t>
            </a:r>
            <a:r>
              <a:rPr lang="en-US" baseline="30000" dirty="0">
                <a:effectLst/>
              </a:rPr>
              <a:t>17</a:t>
            </a:r>
            <a:r>
              <a:rPr lang="en-US" dirty="0">
                <a:effectLst/>
              </a:rPr>
              <a:t>) possibilities – and will generally be significantly smaller as not all 25 attributes are used and most contain fewer than 5 levels.  However, the worst-case scenario requires approximately 2x10</a:t>
            </a:r>
            <a:r>
              <a:rPr lang="en-US" baseline="30000" dirty="0">
                <a:effectLst/>
              </a:rPr>
              <a:t>10</a:t>
            </a:r>
            <a:r>
              <a:rPr lang="en-US" dirty="0">
                <a:effectLst/>
              </a:rPr>
              <a:t> gigabytes to merely store the candidate set.  The combinatorics problem explains why stochastic search algorithms such as simulated annealing or genetic algorithms are frequently used instead of an exhaustive search against a complete candidate set. </a:t>
            </a:r>
            <a:endParaRPr lang="en-US" dirty="0"/>
          </a:p>
        </p:txBody>
      </p:sp>
      <p:sp>
        <p:nvSpPr>
          <p:cNvPr id="4" name="Slide Number Placeholder 3"/>
          <p:cNvSpPr>
            <a:spLocks noGrp="1"/>
          </p:cNvSpPr>
          <p:nvPr>
            <p:ph type="sldNum" sz="quarter" idx="5"/>
          </p:nvPr>
        </p:nvSpPr>
        <p:spPr/>
        <p:txBody>
          <a:bodyPr/>
          <a:lstStyle/>
          <a:p>
            <a:fld id="{1836938C-2BEF-E046-8C00-4EA71A39FFD0}" type="slidenum">
              <a:rPr lang="en-US" smtClean="0"/>
              <a:t>8</a:t>
            </a:fld>
            <a:endParaRPr lang="en-US"/>
          </a:p>
        </p:txBody>
      </p:sp>
    </p:spTree>
    <p:extLst>
      <p:ext uri="{BB962C8B-B14F-4D97-AF65-F5344CB8AC3E}">
        <p14:creationId xmlns:p14="http://schemas.microsoft.com/office/powerpoint/2010/main" val="1628289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36938C-2BEF-E046-8C00-4EA71A39FFD0}" type="slidenum">
              <a:rPr lang="en-US" smtClean="0"/>
              <a:t>9</a:t>
            </a:fld>
            <a:endParaRPr lang="en-US"/>
          </a:p>
        </p:txBody>
      </p:sp>
    </p:spTree>
    <p:extLst>
      <p:ext uri="{BB962C8B-B14F-4D97-AF65-F5344CB8AC3E}">
        <p14:creationId xmlns:p14="http://schemas.microsoft.com/office/powerpoint/2010/main" val="3963693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66951-AFC2-8E44-BD46-3D94A2B279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732120-17D5-FD49-AABF-5A4C5B8B30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CE2E63-BE58-D44B-9EED-E51A571557C3}"/>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5" name="Footer Placeholder 4">
            <a:extLst>
              <a:ext uri="{FF2B5EF4-FFF2-40B4-BE49-F238E27FC236}">
                <a16:creationId xmlns:a16="http://schemas.microsoft.com/office/drawing/2014/main" id="{22D6401E-13D9-094A-BFBC-CB5C8AF68F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B3F044-D57E-B740-BC55-1FDE6512AAE7}"/>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2745003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61E38-D85A-7647-9659-4FF5D2F47FE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A38666-9705-0C48-BEA1-E3AC224F19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3AF4DE-B9AE-1846-837A-A1A7A2C92C13}"/>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5" name="Footer Placeholder 4">
            <a:extLst>
              <a:ext uri="{FF2B5EF4-FFF2-40B4-BE49-F238E27FC236}">
                <a16:creationId xmlns:a16="http://schemas.microsoft.com/office/drawing/2014/main" id="{309F1D86-F72D-E641-BC03-A99F337CC3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542E74-25DA-3745-BE10-10A598BC746F}"/>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3846366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B317B0-00D6-7440-9F21-CAE31CF197F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D3ACA0-A7DA-DE4A-89E5-AFE7F9DCDB8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247CCD-81CB-C443-819D-DCEABC49D11B}"/>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5" name="Footer Placeholder 4">
            <a:extLst>
              <a:ext uri="{FF2B5EF4-FFF2-40B4-BE49-F238E27FC236}">
                <a16:creationId xmlns:a16="http://schemas.microsoft.com/office/drawing/2014/main" id="{01169340-274A-7247-97CF-E7E1C0F6A1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352AEE-FC3F-7A42-BF42-6B89F1F98697}"/>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22810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EF5BA-80D1-004F-A4BF-B661451AFE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5D3B8A-FD25-7E48-A1DB-4210283D13B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7092AC-1E53-714B-8B64-B5DA9E257AFD}"/>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5" name="Footer Placeholder 4">
            <a:extLst>
              <a:ext uri="{FF2B5EF4-FFF2-40B4-BE49-F238E27FC236}">
                <a16:creationId xmlns:a16="http://schemas.microsoft.com/office/drawing/2014/main" id="{824AF3B8-E8B9-7542-A422-DCAFCBB5EC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F3E326-5701-6946-99B7-5F2BF807C1F3}"/>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1538993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AFBD-4CF2-114F-826B-9AB42B6AAFD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65AC81-DE8A-ED43-A642-A84CC338CE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0EEEAFF-CA58-7142-96E8-5C31C91D13A1}"/>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5" name="Footer Placeholder 4">
            <a:extLst>
              <a:ext uri="{FF2B5EF4-FFF2-40B4-BE49-F238E27FC236}">
                <a16:creationId xmlns:a16="http://schemas.microsoft.com/office/drawing/2014/main" id="{C4B97433-C418-024D-A144-62A67E5B49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C64564-7705-6946-AA7A-CECEF1EE98C6}"/>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3594940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01046-AE5B-A746-9062-5B574DAEAD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1F0D13-7B63-7246-BB6F-09EA02D8763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EDBC4C9-FF8E-D942-ACCA-079BE52C85A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1662CD6-EECD-B544-9BA0-8723163878F5}"/>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6" name="Footer Placeholder 5">
            <a:extLst>
              <a:ext uri="{FF2B5EF4-FFF2-40B4-BE49-F238E27FC236}">
                <a16:creationId xmlns:a16="http://schemas.microsoft.com/office/drawing/2014/main" id="{C32CB819-9664-3341-A9F6-3904D494E7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CACF0E-010D-D747-B003-C6260EADA25E}"/>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4196949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30555-0173-CD45-8E28-01298B16238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4F300A-71D0-0E4B-80FE-6055045149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F8DB7CD-C0E2-F944-A6A5-4321D5D5E08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78A7EC4-C31C-714F-9A91-7F7CBE47FC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DBBA407-6134-2C4A-BBC1-8DDE98FFACE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42D647-C4BA-5644-9868-D2E5984B5993}"/>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8" name="Footer Placeholder 7">
            <a:extLst>
              <a:ext uri="{FF2B5EF4-FFF2-40B4-BE49-F238E27FC236}">
                <a16:creationId xmlns:a16="http://schemas.microsoft.com/office/drawing/2014/main" id="{4B750933-C93C-CA45-B6BA-41749C483E4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83BD2C-62BF-514C-9780-35DE74405E44}"/>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1641219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CB82A-9EC4-9E43-95F8-755DFD06E5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E36252-37B4-AA4E-9EC7-423B85A3D091}"/>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4" name="Footer Placeholder 3">
            <a:extLst>
              <a:ext uri="{FF2B5EF4-FFF2-40B4-BE49-F238E27FC236}">
                <a16:creationId xmlns:a16="http://schemas.microsoft.com/office/drawing/2014/main" id="{3C3303C4-D41E-B642-AC41-D67ED99EC1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2BF1A8-B17D-5F49-9592-11B3561A0CE7}"/>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4049685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5452A-CCCF-5545-869E-EA0C74181236}"/>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3" name="Footer Placeholder 2">
            <a:extLst>
              <a:ext uri="{FF2B5EF4-FFF2-40B4-BE49-F238E27FC236}">
                <a16:creationId xmlns:a16="http://schemas.microsoft.com/office/drawing/2014/main" id="{7DDEC186-7927-F348-8A6C-F7FCFF7AF6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E7C9A2-1CF1-8D48-8A64-9445B61402EE}"/>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1180393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FD728-5D03-7C49-8B57-348B1496BE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595A8FE-5207-3F4C-B800-448B5C5B24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6FA286-5896-4D4F-B803-215ED184F5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6AC5B56-0EFC-264A-AFF6-C89D8C5B7407}"/>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6" name="Footer Placeholder 5">
            <a:extLst>
              <a:ext uri="{FF2B5EF4-FFF2-40B4-BE49-F238E27FC236}">
                <a16:creationId xmlns:a16="http://schemas.microsoft.com/office/drawing/2014/main" id="{858382FC-60F6-CA4B-8F0F-6B44954C8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8BD697-FBCA-B140-994A-988CE512DDC8}"/>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968602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9CC33-DFCA-6841-BAE1-CC5A62F9EE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EF0B2EC-BA6D-F44F-A65F-9DD69A6F7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543DD53-2886-B44B-BCD1-095CD65EDF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A3A77B3-0183-044C-A407-82CB351616C7}"/>
              </a:ext>
            </a:extLst>
          </p:cNvPr>
          <p:cNvSpPr>
            <a:spLocks noGrp="1"/>
          </p:cNvSpPr>
          <p:nvPr>
            <p:ph type="dt" sz="half" idx="10"/>
          </p:nvPr>
        </p:nvSpPr>
        <p:spPr/>
        <p:txBody>
          <a:bodyPr/>
          <a:lstStyle/>
          <a:p>
            <a:fld id="{32A5BA70-7806-A147-9BB8-0D27AED91631}" type="datetimeFigureOut">
              <a:rPr lang="en-US" smtClean="0"/>
              <a:t>12/1/18</a:t>
            </a:fld>
            <a:endParaRPr lang="en-US"/>
          </a:p>
        </p:txBody>
      </p:sp>
      <p:sp>
        <p:nvSpPr>
          <p:cNvPr id="6" name="Footer Placeholder 5">
            <a:extLst>
              <a:ext uri="{FF2B5EF4-FFF2-40B4-BE49-F238E27FC236}">
                <a16:creationId xmlns:a16="http://schemas.microsoft.com/office/drawing/2014/main" id="{50C8FAF9-7A2A-FA46-927B-276C885F4F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7E88C1-4035-EA40-9EC9-AD174AC859CA}"/>
              </a:ext>
            </a:extLst>
          </p:cNvPr>
          <p:cNvSpPr>
            <a:spLocks noGrp="1"/>
          </p:cNvSpPr>
          <p:nvPr>
            <p:ph type="sldNum" sz="quarter" idx="12"/>
          </p:nvPr>
        </p:nvSpPr>
        <p:spPr/>
        <p:txBody>
          <a:bodyPr/>
          <a:lstStyle/>
          <a:p>
            <a:fld id="{A387B756-87C2-0845-AC34-CA826857E3B9}" type="slidenum">
              <a:rPr lang="en-US" smtClean="0"/>
              <a:t>‹#›</a:t>
            </a:fld>
            <a:endParaRPr lang="en-US"/>
          </a:p>
        </p:txBody>
      </p:sp>
    </p:spTree>
    <p:extLst>
      <p:ext uri="{BB962C8B-B14F-4D97-AF65-F5344CB8AC3E}">
        <p14:creationId xmlns:p14="http://schemas.microsoft.com/office/powerpoint/2010/main" val="3757171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C19388-BDD5-4D42-8CA2-ED17D5413AED}"/>
              </a:ext>
            </a:extLst>
          </p:cNvPr>
          <p:cNvSpPr>
            <a:spLocks noGrp="1"/>
          </p:cNvSpPr>
          <p:nvPr>
            <p:ph type="title"/>
          </p:nvPr>
        </p:nvSpPr>
        <p:spPr>
          <a:xfrm>
            <a:off x="838200" y="365125"/>
            <a:ext cx="10515600" cy="1325563"/>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5E2011E7-7505-3F46-A387-07C41F8522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C392AB-5BFE-F340-97D2-91387DF9CF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A5BA70-7806-A147-9BB8-0D27AED91631}" type="datetimeFigureOut">
              <a:rPr lang="en-US" smtClean="0"/>
              <a:t>12/1/18</a:t>
            </a:fld>
            <a:endParaRPr lang="en-US"/>
          </a:p>
        </p:txBody>
      </p:sp>
      <p:sp>
        <p:nvSpPr>
          <p:cNvPr id="5" name="Footer Placeholder 4">
            <a:extLst>
              <a:ext uri="{FF2B5EF4-FFF2-40B4-BE49-F238E27FC236}">
                <a16:creationId xmlns:a16="http://schemas.microsoft.com/office/drawing/2014/main" id="{E2ACED4D-081C-9C48-A204-14CC9113EC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58B0E7D-3918-F94F-89DD-27F684C71F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87B756-87C2-0845-AC34-CA826857E3B9}" type="slidenum">
              <a:rPr lang="en-US" smtClean="0"/>
              <a:t>‹#›</a:t>
            </a:fld>
            <a:endParaRPr lang="en-US"/>
          </a:p>
        </p:txBody>
      </p:sp>
    </p:spTree>
    <p:extLst>
      <p:ext uri="{BB962C8B-B14F-4D97-AF65-F5344CB8AC3E}">
        <p14:creationId xmlns:p14="http://schemas.microsoft.com/office/powerpoint/2010/main" val="3773039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4E671-1660-5547-8AE3-C98FCFFE2878}"/>
              </a:ext>
            </a:extLst>
          </p:cNvPr>
          <p:cNvSpPr>
            <a:spLocks noGrp="1"/>
          </p:cNvSpPr>
          <p:nvPr>
            <p:ph type="ctrTitle"/>
          </p:nvPr>
        </p:nvSpPr>
        <p:spPr/>
        <p:txBody>
          <a:bodyPr>
            <a:normAutofit/>
          </a:bodyPr>
          <a:lstStyle/>
          <a:p>
            <a:r>
              <a:rPr lang="en-US" dirty="0"/>
              <a:t>D-Optimality with Level Balance Constraints</a:t>
            </a:r>
          </a:p>
        </p:txBody>
      </p:sp>
      <p:sp>
        <p:nvSpPr>
          <p:cNvPr id="3" name="Subtitle 2">
            <a:extLst>
              <a:ext uri="{FF2B5EF4-FFF2-40B4-BE49-F238E27FC236}">
                <a16:creationId xmlns:a16="http://schemas.microsoft.com/office/drawing/2014/main" id="{CF87209F-8E7C-E941-BE60-7D5ADA50987E}"/>
              </a:ext>
            </a:extLst>
          </p:cNvPr>
          <p:cNvSpPr>
            <a:spLocks noGrp="1"/>
          </p:cNvSpPr>
          <p:nvPr>
            <p:ph type="subTitle" idx="1"/>
          </p:nvPr>
        </p:nvSpPr>
        <p:spPr/>
        <p:txBody>
          <a:bodyPr/>
          <a:lstStyle/>
          <a:p>
            <a:r>
              <a:rPr lang="en-US" dirty="0"/>
              <a:t>Or, How to Optimize Simulated Patient Universes</a:t>
            </a:r>
          </a:p>
        </p:txBody>
      </p:sp>
    </p:spTree>
    <p:extLst>
      <p:ext uri="{BB962C8B-B14F-4D97-AF65-F5344CB8AC3E}">
        <p14:creationId xmlns:p14="http://schemas.microsoft.com/office/powerpoint/2010/main" val="36044038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55DF2-EEC6-1B46-8AB2-399A5867F0A7}"/>
              </a:ext>
            </a:extLst>
          </p:cNvPr>
          <p:cNvSpPr>
            <a:spLocks noGrp="1"/>
          </p:cNvSpPr>
          <p:nvPr>
            <p:ph type="title"/>
          </p:nvPr>
        </p:nvSpPr>
        <p:spPr/>
        <p:txBody>
          <a:bodyPr/>
          <a:lstStyle/>
          <a:p>
            <a:r>
              <a:rPr lang="en-US" dirty="0"/>
              <a:t>Reformulate the problem to define slacks more easily: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03099D1-5E5F-DA4E-92DE-BA68376D4BFD}"/>
                  </a:ext>
                </a:extLst>
              </p:cNvPr>
              <p:cNvSpPr>
                <a:spLocks noGrp="1"/>
              </p:cNvSpPr>
              <p:nvPr>
                <p:ph sz="half" idx="1"/>
              </p:nvPr>
            </p:nvSpPr>
            <p:spPr>
              <a:xfrm>
                <a:off x="838199" y="1825625"/>
                <a:ext cx="6722327" cy="4351338"/>
              </a:xfrm>
            </p:spPr>
            <p:txBody>
              <a:bodyPr>
                <a:normAutofit/>
              </a:bodyPr>
              <a:lstStyle/>
              <a:p>
                <a:pPr marL="0" indent="0">
                  <a:buNone/>
                </a:pPr>
                <a:r>
                  <a:rPr lang="en-US" dirty="0"/>
                  <a:t>Again using the Dantzig-Wolfe reformulation to rewrite our integer variables, </a:t>
                </a:r>
                <a:r>
                  <a:rPr lang="en-US" i="1" dirty="0"/>
                  <a:t>Z</a:t>
                </a:r>
                <a:r>
                  <a:rPr lang="en-US" dirty="0"/>
                  <a:t> represents the binary variable series replacing an integer variable, and </a:t>
                </a:r>
                <a:r>
                  <a:rPr lang="en-US" i="1" dirty="0"/>
                  <a:t>k </a:t>
                </a:r>
                <a:r>
                  <a:rPr lang="en-US" dirty="0"/>
                  <a:t>represents the integer set of levels permissible for the given attribute:</a:t>
                </a:r>
              </a:p>
              <a:p>
                <a14:m>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𝐴</m:t>
                        </m:r>
                      </m:e>
                      <m:sub>
                        <m:r>
                          <a:rPr lang="en-US" i="1">
                            <a:latin typeface="Cambria Math" panose="02040503050406030204" pitchFamily="18" charset="0"/>
                          </a:rPr>
                          <m:t>𝑖</m:t>
                        </m:r>
                      </m:sub>
                      <m:sup>
                        <m:r>
                          <a:rPr lang="en-US" i="1">
                            <a:latin typeface="Cambria Math" panose="02040503050406030204" pitchFamily="18" charset="0"/>
                          </a:rPr>
                          <m:t>𝑗</m:t>
                        </m:r>
                      </m:sup>
                    </m:sSubSup>
                    <m:r>
                      <a:rPr lang="en-US" i="1">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0</m:t>
                        </m:r>
                      </m:sub>
                      <m:sup>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𝑗</m:t>
                            </m:r>
                          </m:sub>
                        </m:sSub>
                      </m:sup>
                      <m:e>
                        <m:sSubSup>
                          <m:sSubSupPr>
                            <m:ctrlPr>
                              <a:rPr lang="en-US" i="1">
                                <a:latin typeface="Cambria Math" panose="02040503050406030204" pitchFamily="18" charset="0"/>
                              </a:rPr>
                            </m:ctrlPr>
                          </m:sSubSupPr>
                          <m:e>
                            <m:r>
                              <a:rPr lang="en-US" i="1">
                                <a:latin typeface="Cambria Math" panose="02040503050406030204" pitchFamily="18" charset="0"/>
                              </a:rPr>
                              <m:t>𝑘𝑍</m:t>
                            </m:r>
                          </m:e>
                          <m:sub>
                            <m:r>
                              <a:rPr lang="en-US" i="1">
                                <a:latin typeface="Cambria Math" panose="02040503050406030204" pitchFamily="18" charset="0"/>
                              </a:rPr>
                              <m:t>𝑘</m:t>
                            </m:r>
                          </m:sub>
                          <m:sup>
                            <m:r>
                              <a:rPr lang="en-US" i="1">
                                <a:latin typeface="Cambria Math" panose="02040503050406030204" pitchFamily="18" charset="0"/>
                              </a:rPr>
                              <m:t>𝑗</m:t>
                            </m:r>
                          </m:sup>
                        </m:sSubSup>
                      </m:e>
                    </m:nary>
                    <m:r>
                      <a:rPr lang="en-US" i="1">
                        <a:latin typeface="Cambria Math" panose="02040503050406030204" pitchFamily="18" charset="0"/>
                      </a:rPr>
                      <m:t>,  </m:t>
                    </m:r>
                    <m:r>
                      <m:rPr>
                        <m:sty m:val="p"/>
                      </m:rPr>
                      <a:rPr lang="en-US">
                        <a:latin typeface="Cambria Math" panose="02040503050406030204" pitchFamily="18" charset="0"/>
                      </a:rPr>
                      <m:t>and</m:t>
                    </m:r>
                    <m:r>
                      <a:rPr lang="en-US">
                        <a:latin typeface="Cambria Math" panose="02040503050406030204" pitchFamily="18" charset="0"/>
                      </a:rPr>
                      <m:t>  </m:t>
                    </m:r>
                    <m:r>
                      <a:rPr lang="en-US" i="1">
                        <a:latin typeface="Cambria Math" panose="02040503050406030204" pitchFamily="18" charset="0"/>
                      </a:rPr>
                      <m:t> </m:t>
                    </m:r>
                  </m:oMath>
                </a14:m>
                <a:endParaRPr lang="en-US" i="1" dirty="0"/>
              </a:p>
              <a:p>
                <a14:m>
                  <m:oMath xmlns:m="http://schemas.openxmlformats.org/officeDocument/2006/math">
                    <m:nary>
                      <m:naryPr>
                        <m:chr m:val="∑"/>
                        <m:limLoc m:val="undOvr"/>
                        <m:ctrlPr>
                          <a:rPr lang="en-US" i="1">
                            <a:latin typeface="Cambria Math" panose="02040503050406030204" pitchFamily="18" charset="0"/>
                          </a:rPr>
                        </m:ctrlPr>
                      </m:naryPr>
                      <m:sub>
                        <m:r>
                          <a:rPr lang="en-US" i="1">
                            <a:latin typeface="Cambria Math" panose="02040503050406030204" pitchFamily="18" charset="0"/>
                          </a:rPr>
                          <m:t>0</m:t>
                        </m:r>
                      </m:sub>
                      <m:sup>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𝑗</m:t>
                            </m:r>
                          </m:sub>
                        </m:sSub>
                      </m:sup>
                      <m:e>
                        <m:sSubSup>
                          <m:sSubSupPr>
                            <m:ctrlPr>
                              <a:rPr lang="en-US" i="1">
                                <a:latin typeface="Cambria Math" panose="02040503050406030204" pitchFamily="18" charset="0"/>
                              </a:rPr>
                            </m:ctrlPr>
                          </m:sSubSupPr>
                          <m:e>
                            <m:r>
                              <a:rPr lang="en-US" i="1">
                                <a:latin typeface="Cambria Math" panose="02040503050406030204" pitchFamily="18" charset="0"/>
                              </a:rPr>
                              <m:t>𝑍</m:t>
                            </m:r>
                          </m:e>
                          <m:sub>
                            <m:r>
                              <a:rPr lang="en-US" i="1">
                                <a:latin typeface="Cambria Math" panose="02040503050406030204" pitchFamily="18" charset="0"/>
                              </a:rPr>
                              <m:t>𝑘</m:t>
                            </m:r>
                          </m:sub>
                          <m:sup>
                            <m:r>
                              <a:rPr lang="en-US" i="1">
                                <a:latin typeface="Cambria Math" panose="02040503050406030204" pitchFamily="18" charset="0"/>
                              </a:rPr>
                              <m:t>𝑗</m:t>
                            </m:r>
                          </m:sup>
                        </m:sSubSup>
                      </m:e>
                    </m:nary>
                    <m:r>
                      <a:rPr lang="en-US" i="1">
                        <a:latin typeface="Cambria Math" panose="02040503050406030204" pitchFamily="18" charset="0"/>
                      </a:rPr>
                      <m:t>=1,  </m:t>
                    </m:r>
                    <m:sSubSup>
                      <m:sSubSupPr>
                        <m:ctrlPr>
                          <a:rPr lang="en-US" i="1">
                            <a:latin typeface="Cambria Math" panose="02040503050406030204" pitchFamily="18" charset="0"/>
                          </a:rPr>
                        </m:ctrlPr>
                      </m:sSubSupPr>
                      <m:e>
                        <m:r>
                          <a:rPr lang="en-US" i="1">
                            <a:latin typeface="Cambria Math" panose="02040503050406030204" pitchFamily="18" charset="0"/>
                          </a:rPr>
                          <m:t>𝑍</m:t>
                        </m:r>
                      </m:e>
                      <m:sub>
                        <m:r>
                          <a:rPr lang="en-US" i="1">
                            <a:latin typeface="Cambria Math" panose="02040503050406030204" pitchFamily="18" charset="0"/>
                          </a:rPr>
                          <m:t>𝑘</m:t>
                        </m:r>
                      </m:sub>
                      <m:sup>
                        <m:r>
                          <a:rPr lang="en-US" i="1">
                            <a:latin typeface="Cambria Math" panose="02040503050406030204" pitchFamily="18" charset="0"/>
                          </a:rPr>
                          <m:t>𝑗</m:t>
                        </m:r>
                      </m:sup>
                    </m:sSubSup>
                    <m:r>
                      <a:rPr lang="en-US" i="1">
                        <a:latin typeface="Cambria Math" panose="02040503050406030204" pitchFamily="18" charset="0"/>
                      </a:rPr>
                      <m:t>∈</m:t>
                    </m:r>
                    <m:d>
                      <m:dPr>
                        <m:begChr m:val="{"/>
                        <m:endChr m:val="}"/>
                        <m:ctrlPr>
                          <a:rPr lang="en-US" i="1">
                            <a:latin typeface="Cambria Math" panose="02040503050406030204" pitchFamily="18" charset="0"/>
                          </a:rPr>
                        </m:ctrlPr>
                      </m:dPr>
                      <m:e>
                        <m:r>
                          <a:rPr lang="en-US" i="1">
                            <a:latin typeface="Cambria Math" panose="02040503050406030204" pitchFamily="18" charset="0"/>
                          </a:rPr>
                          <m:t>0,1</m:t>
                        </m:r>
                      </m:e>
                    </m:d>
                    <m:r>
                      <a:rPr lang="en-US" i="1">
                        <a:latin typeface="Cambria Math" panose="02040503050406030204" pitchFamily="18" charset="0"/>
                      </a:rPr>
                      <m:t>, </m:t>
                    </m:r>
                    <m:sSup>
                      <m:sSupPr>
                        <m:ctrlPr>
                          <a:rPr lang="en-US" i="1">
                            <a:latin typeface="Cambria Math" panose="02040503050406030204" pitchFamily="18" charset="0"/>
                          </a:rPr>
                        </m:ctrlPr>
                      </m:sSupPr>
                      <m:e>
                        <m:r>
                          <a:rPr lang="en-US" i="1">
                            <a:latin typeface="Cambria Math" panose="02040503050406030204" pitchFamily="18" charset="0"/>
                          </a:rPr>
                          <m:t>𝑘</m:t>
                        </m:r>
                      </m:e>
                      <m:sup>
                        <m:r>
                          <a:rPr lang="en-US" i="1">
                            <a:latin typeface="Cambria Math" panose="02040503050406030204" pitchFamily="18" charset="0"/>
                          </a:rPr>
                          <m:t>𝑗</m:t>
                        </m:r>
                      </m:sup>
                    </m:sSup>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𝐴</m:t>
                        </m:r>
                      </m:e>
                      <m:sup>
                        <m:r>
                          <a:rPr lang="en-US" i="1">
                            <a:latin typeface="Cambria Math" panose="02040503050406030204" pitchFamily="18" charset="0"/>
                          </a:rPr>
                          <m:t>𝑗</m:t>
                        </m:r>
                      </m:sup>
                    </m:sSup>
                  </m:oMath>
                </a14:m>
                <a:endParaRPr lang="en-US" dirty="0"/>
              </a:p>
              <a:p>
                <a:endParaRPr lang="en-US" dirty="0"/>
              </a:p>
            </p:txBody>
          </p:sp>
        </mc:Choice>
        <mc:Fallback xmlns="">
          <p:sp>
            <p:nvSpPr>
              <p:cNvPr id="3" name="Content Placeholder 2">
                <a:extLst>
                  <a:ext uri="{FF2B5EF4-FFF2-40B4-BE49-F238E27FC236}">
                    <a16:creationId xmlns:a16="http://schemas.microsoft.com/office/drawing/2014/main" id="{803099D1-5E5F-DA4E-92DE-BA68376D4BFD}"/>
                  </a:ext>
                </a:extLst>
              </p:cNvPr>
              <p:cNvSpPr>
                <a:spLocks noGrp="1" noRot="1" noChangeAspect="1" noMove="1" noResize="1" noEditPoints="1" noAdjustHandles="1" noChangeArrowheads="1" noChangeShapeType="1" noTextEdit="1"/>
              </p:cNvSpPr>
              <p:nvPr>
                <p:ph sz="half" idx="1"/>
              </p:nvPr>
            </p:nvSpPr>
            <p:spPr>
              <a:xfrm>
                <a:off x="838199" y="1825625"/>
                <a:ext cx="6722327" cy="4351338"/>
              </a:xfrm>
              <a:blipFill>
                <a:blip r:embed="rId2"/>
                <a:stretch>
                  <a:fillRect l="-3396" t="-2047" r="-20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841DC115-6121-C041-A36C-D5DAA612DA90}"/>
                  </a:ext>
                </a:extLst>
              </p:cNvPr>
              <p:cNvSpPr>
                <a:spLocks noGrp="1"/>
              </p:cNvSpPr>
              <p:nvPr>
                <p:ph sz="half" idx="2"/>
              </p:nvPr>
            </p:nvSpPr>
            <p:spPr>
              <a:xfrm>
                <a:off x="7683190" y="1825625"/>
                <a:ext cx="3670610" cy="4351338"/>
              </a:xfrm>
            </p:spPr>
            <p:txBody>
              <a:bodyPr>
                <a:normAutofit/>
              </a:bodyPr>
              <a:lstStyle/>
              <a:p>
                <a:pPr marL="0" indent="0">
                  <a:buNone/>
                </a:pPr>
                <a:r>
                  <a:rPr lang="en-US" i="1" dirty="0"/>
                  <a:t>Subject to</a:t>
                </a:r>
                <a:r>
                  <a:rPr lang="en-US" dirty="0"/>
                  <a:t>:</a:t>
                </a:r>
              </a:p>
              <a:p>
                <a:r>
                  <a:rPr lang="en-US" dirty="0"/>
                  <a:t>Age group proportions:</a:t>
                </a:r>
              </a:p>
              <a:p>
                <a:pPr lvl="1"/>
                <a14:m>
                  <m:oMath xmlns:m="http://schemas.openxmlformats.org/officeDocument/2006/math">
                    <m:f>
                      <m:fPr>
                        <m:ctrlPr>
                          <a:rPr lang="en-US" i="1">
                            <a:latin typeface="Cambria Math" panose="02040503050406030204" pitchFamily="18" charset="0"/>
                          </a:rPr>
                        </m:ctrlPr>
                      </m:fPr>
                      <m:num>
                        <m:nary>
                          <m:naryPr>
                            <m:chr m:val="∑"/>
                            <m:limLoc m:val="undOvr"/>
                            <m:subHide m:val="on"/>
                            <m:supHide m:val="on"/>
                            <m:ctrlPr>
                              <a:rPr lang="en-US" i="1">
                                <a:latin typeface="Cambria Math" panose="02040503050406030204" pitchFamily="18" charset="0"/>
                              </a:rPr>
                            </m:ctrlPr>
                          </m:naryPr>
                          <m:sub/>
                          <m:sup/>
                          <m:e>
                            <m:sSubSup>
                              <m:sSubSupPr>
                                <m:ctrlPr>
                                  <a:rPr lang="en-US" i="1">
                                    <a:latin typeface="Cambria Math" panose="02040503050406030204" pitchFamily="18" charset="0"/>
                                  </a:rPr>
                                </m:ctrlPr>
                              </m:sSubSupPr>
                              <m:e>
                                <m:r>
                                  <a:rPr lang="en-US" i="1">
                                    <a:latin typeface="Cambria Math" panose="02040503050406030204" pitchFamily="18" charset="0"/>
                                  </a:rPr>
                                  <m:t>𝑍</m:t>
                                </m:r>
                              </m:e>
                              <m:sub>
                                <m:r>
                                  <a:rPr lang="en-US" i="1">
                                    <a:latin typeface="Cambria Math" panose="02040503050406030204" pitchFamily="18" charset="0"/>
                                  </a:rPr>
                                  <m:t>0</m:t>
                                </m:r>
                              </m:sub>
                              <m:sup>
                                <m:r>
                                  <a:rPr lang="en-US" i="1">
                                    <a:latin typeface="Cambria Math" panose="02040503050406030204" pitchFamily="18" charset="0"/>
                                  </a:rPr>
                                  <m:t>1</m:t>
                                </m:r>
                              </m:sup>
                            </m:sSubSup>
                          </m:e>
                        </m:nary>
                      </m:num>
                      <m:den>
                        <m:r>
                          <a:rPr lang="en-US" i="1">
                            <a:latin typeface="Cambria Math" panose="02040503050406030204" pitchFamily="18" charset="0"/>
                          </a:rPr>
                          <m:t>𝑁</m:t>
                        </m:r>
                      </m:den>
                    </m:f>
                    <m:r>
                      <a:rPr lang="en-US" i="1">
                        <a:latin typeface="Cambria Math" panose="02040503050406030204" pitchFamily="18" charset="0"/>
                      </a:rPr>
                      <m:t>=.25+</m:t>
                    </m:r>
                    <m:sSubSup>
                      <m:sSubSupPr>
                        <m:ctrlPr>
                          <a:rPr lang="en-US" i="1">
                            <a:latin typeface="Cambria Math" panose="02040503050406030204" pitchFamily="18" charset="0"/>
                          </a:rPr>
                        </m:ctrlPr>
                      </m:sSubSupPr>
                      <m:e>
                        <m:r>
                          <a:rPr lang="en-US" i="1">
                            <a:latin typeface="Cambria Math" panose="02040503050406030204" pitchFamily="18" charset="0"/>
                          </a:rPr>
                          <m:t>𝛿</m:t>
                        </m:r>
                      </m:e>
                      <m:sub>
                        <m:r>
                          <a:rPr lang="en-US" i="1">
                            <a:latin typeface="Cambria Math" panose="02040503050406030204" pitchFamily="18" charset="0"/>
                          </a:rPr>
                          <m:t>𝑑</m:t>
                        </m:r>
                      </m:sub>
                      <m:sup>
                        <m:r>
                          <a:rPr lang="en-US" i="1">
                            <a:latin typeface="Cambria Math" panose="02040503050406030204" pitchFamily="18" charset="0"/>
                          </a:rPr>
                          <m:t>𝐴</m:t>
                        </m:r>
                        <m:r>
                          <a:rPr lang="en-US" i="1">
                            <a:latin typeface="Cambria Math" panose="02040503050406030204" pitchFamily="18" charset="0"/>
                          </a:rPr>
                          <m:t>0</m:t>
                        </m:r>
                      </m:sup>
                    </m:sSubSup>
                  </m:oMath>
                </a14:m>
                <a:endParaRPr lang="en-US" dirty="0"/>
              </a:p>
              <a:p>
                <a:pPr lvl="1"/>
                <a14:m>
                  <m:oMath xmlns:m="http://schemas.openxmlformats.org/officeDocument/2006/math">
                    <m:f>
                      <m:fPr>
                        <m:ctrlPr>
                          <a:rPr lang="en-US" i="1">
                            <a:latin typeface="Cambria Math" panose="02040503050406030204" pitchFamily="18" charset="0"/>
                          </a:rPr>
                        </m:ctrlPr>
                      </m:fPr>
                      <m:num>
                        <m:nary>
                          <m:naryPr>
                            <m:chr m:val="∑"/>
                            <m:limLoc m:val="undOvr"/>
                            <m:subHide m:val="on"/>
                            <m:supHide m:val="on"/>
                            <m:ctrlPr>
                              <a:rPr lang="en-US" i="1">
                                <a:latin typeface="Cambria Math" panose="02040503050406030204" pitchFamily="18" charset="0"/>
                              </a:rPr>
                            </m:ctrlPr>
                          </m:naryPr>
                          <m:sub/>
                          <m:sup/>
                          <m:e>
                            <m:sSubSup>
                              <m:sSubSupPr>
                                <m:ctrlPr>
                                  <a:rPr lang="en-US" i="1">
                                    <a:latin typeface="Cambria Math" panose="02040503050406030204" pitchFamily="18" charset="0"/>
                                  </a:rPr>
                                </m:ctrlPr>
                              </m:sSubSupPr>
                              <m:e>
                                <m:r>
                                  <a:rPr lang="en-US" i="1">
                                    <a:latin typeface="Cambria Math" panose="02040503050406030204" pitchFamily="18" charset="0"/>
                                  </a:rPr>
                                  <m:t>𝑍</m:t>
                                </m:r>
                              </m:e>
                              <m:sub>
                                <m:r>
                                  <a:rPr lang="en-US" i="1">
                                    <a:latin typeface="Cambria Math" panose="02040503050406030204" pitchFamily="18" charset="0"/>
                                  </a:rPr>
                                  <m:t>1</m:t>
                                </m:r>
                              </m:sub>
                              <m:sup>
                                <m:r>
                                  <a:rPr lang="en-US" i="1">
                                    <a:latin typeface="Cambria Math" panose="02040503050406030204" pitchFamily="18" charset="0"/>
                                  </a:rPr>
                                  <m:t>1</m:t>
                                </m:r>
                              </m:sup>
                            </m:sSubSup>
                          </m:e>
                        </m:nary>
                      </m:num>
                      <m:den>
                        <m:r>
                          <a:rPr lang="en-US" i="1">
                            <a:latin typeface="Cambria Math" panose="02040503050406030204" pitchFamily="18" charset="0"/>
                          </a:rPr>
                          <m:t>𝑁</m:t>
                        </m:r>
                      </m:den>
                    </m:f>
                    <m:r>
                      <a:rPr lang="en-US" i="1">
                        <a:latin typeface="Cambria Math" panose="02040503050406030204" pitchFamily="18" charset="0"/>
                      </a:rPr>
                      <m:t>=.5+</m:t>
                    </m:r>
                    <m:sSubSup>
                      <m:sSubSupPr>
                        <m:ctrlPr>
                          <a:rPr lang="en-US" i="1">
                            <a:latin typeface="Cambria Math" panose="02040503050406030204" pitchFamily="18" charset="0"/>
                          </a:rPr>
                        </m:ctrlPr>
                      </m:sSubSupPr>
                      <m:e>
                        <m:r>
                          <a:rPr lang="en-US" i="1">
                            <a:latin typeface="Cambria Math" panose="02040503050406030204" pitchFamily="18" charset="0"/>
                          </a:rPr>
                          <m:t>𝛿</m:t>
                        </m:r>
                      </m:e>
                      <m:sub>
                        <m:r>
                          <a:rPr lang="en-US" i="1">
                            <a:latin typeface="Cambria Math" panose="02040503050406030204" pitchFamily="18" charset="0"/>
                          </a:rPr>
                          <m:t>𝑑</m:t>
                        </m:r>
                      </m:sub>
                      <m:sup>
                        <m:r>
                          <a:rPr lang="en-US" i="1">
                            <a:latin typeface="Cambria Math" panose="02040503050406030204" pitchFamily="18" charset="0"/>
                          </a:rPr>
                          <m:t>𝐴</m:t>
                        </m:r>
                        <m:r>
                          <a:rPr lang="en-US" i="1">
                            <a:latin typeface="Cambria Math" panose="02040503050406030204" pitchFamily="18" charset="0"/>
                          </a:rPr>
                          <m:t>1</m:t>
                        </m:r>
                      </m:sup>
                    </m:sSubSup>
                  </m:oMath>
                </a14:m>
                <a:endParaRPr lang="en-US" dirty="0"/>
              </a:p>
              <a:p>
                <a:pPr lvl="1"/>
                <a14:m>
                  <m:oMath xmlns:m="http://schemas.openxmlformats.org/officeDocument/2006/math">
                    <m:f>
                      <m:fPr>
                        <m:ctrlPr>
                          <a:rPr lang="en-US" i="1">
                            <a:latin typeface="Cambria Math" panose="02040503050406030204" pitchFamily="18" charset="0"/>
                          </a:rPr>
                        </m:ctrlPr>
                      </m:fPr>
                      <m:num>
                        <m:nary>
                          <m:naryPr>
                            <m:chr m:val="∑"/>
                            <m:limLoc m:val="undOvr"/>
                            <m:subHide m:val="on"/>
                            <m:supHide m:val="on"/>
                            <m:ctrlPr>
                              <a:rPr lang="en-US" i="1">
                                <a:latin typeface="Cambria Math" panose="02040503050406030204" pitchFamily="18" charset="0"/>
                              </a:rPr>
                            </m:ctrlPr>
                          </m:naryPr>
                          <m:sub/>
                          <m:sup/>
                          <m:e>
                            <m:sSubSup>
                              <m:sSubSupPr>
                                <m:ctrlPr>
                                  <a:rPr lang="en-US" i="1">
                                    <a:latin typeface="Cambria Math" panose="02040503050406030204" pitchFamily="18" charset="0"/>
                                  </a:rPr>
                                </m:ctrlPr>
                              </m:sSubSupPr>
                              <m:e>
                                <m:r>
                                  <a:rPr lang="en-US" i="1">
                                    <a:latin typeface="Cambria Math" panose="02040503050406030204" pitchFamily="18" charset="0"/>
                                  </a:rPr>
                                  <m:t>𝑍</m:t>
                                </m:r>
                              </m:e>
                              <m:sub>
                                <m:r>
                                  <a:rPr lang="en-US" i="1">
                                    <a:latin typeface="Cambria Math" panose="02040503050406030204" pitchFamily="18" charset="0"/>
                                  </a:rPr>
                                  <m:t>2</m:t>
                                </m:r>
                              </m:sub>
                              <m:sup>
                                <m:r>
                                  <a:rPr lang="en-US" i="1">
                                    <a:latin typeface="Cambria Math" panose="02040503050406030204" pitchFamily="18" charset="0"/>
                                  </a:rPr>
                                  <m:t>1</m:t>
                                </m:r>
                              </m:sup>
                            </m:sSubSup>
                          </m:e>
                        </m:nary>
                      </m:num>
                      <m:den>
                        <m:r>
                          <a:rPr lang="en-US" i="1">
                            <a:latin typeface="Cambria Math" panose="02040503050406030204" pitchFamily="18" charset="0"/>
                          </a:rPr>
                          <m:t>𝑁</m:t>
                        </m:r>
                      </m:den>
                    </m:f>
                    <m:r>
                      <a:rPr lang="en-US" i="1">
                        <a:latin typeface="Cambria Math" panose="02040503050406030204" pitchFamily="18" charset="0"/>
                      </a:rPr>
                      <m:t>=.25+</m:t>
                    </m:r>
                    <m:sSubSup>
                      <m:sSubSupPr>
                        <m:ctrlPr>
                          <a:rPr lang="en-US" i="1">
                            <a:latin typeface="Cambria Math" panose="02040503050406030204" pitchFamily="18" charset="0"/>
                          </a:rPr>
                        </m:ctrlPr>
                      </m:sSubSupPr>
                      <m:e>
                        <m:r>
                          <a:rPr lang="en-US" i="1">
                            <a:latin typeface="Cambria Math" panose="02040503050406030204" pitchFamily="18" charset="0"/>
                          </a:rPr>
                          <m:t>𝛿</m:t>
                        </m:r>
                      </m:e>
                      <m:sub>
                        <m:r>
                          <a:rPr lang="en-US" i="1">
                            <a:latin typeface="Cambria Math" panose="02040503050406030204" pitchFamily="18" charset="0"/>
                          </a:rPr>
                          <m:t>𝑑</m:t>
                        </m:r>
                      </m:sub>
                      <m:sup>
                        <m:r>
                          <a:rPr lang="en-US" i="1">
                            <a:latin typeface="Cambria Math" panose="02040503050406030204" pitchFamily="18" charset="0"/>
                          </a:rPr>
                          <m:t>𝐴</m:t>
                        </m:r>
                        <m:r>
                          <a:rPr lang="en-US" i="1">
                            <a:latin typeface="Cambria Math" panose="02040503050406030204" pitchFamily="18" charset="0"/>
                          </a:rPr>
                          <m:t>2</m:t>
                        </m:r>
                      </m:sup>
                    </m:sSubSup>
                  </m:oMath>
                </a14:m>
                <a:endParaRPr lang="en-US" dirty="0"/>
              </a:p>
              <a:p>
                <a:r>
                  <a:rPr lang="en-US" dirty="0"/>
                  <a:t>Interaction Constraints: </a:t>
                </a:r>
              </a:p>
              <a:p>
                <a:pPr lvl="1"/>
                <a14:m>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𝑍</m:t>
                        </m:r>
                      </m:e>
                      <m:sub>
                        <m:r>
                          <a:rPr lang="en-US" i="1">
                            <a:latin typeface="Cambria Math" panose="02040503050406030204" pitchFamily="18" charset="0"/>
                          </a:rPr>
                          <m:t>0</m:t>
                        </m:r>
                      </m:sub>
                      <m:sup>
                        <m:r>
                          <a:rPr lang="en-US" i="1">
                            <a:latin typeface="Cambria Math" panose="02040503050406030204" pitchFamily="18" charset="0"/>
                          </a:rPr>
                          <m:t>5</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𝑍</m:t>
                        </m:r>
                      </m:e>
                      <m:sub>
                        <m:r>
                          <a:rPr lang="en-US" i="1">
                            <a:latin typeface="Cambria Math" panose="02040503050406030204" pitchFamily="18" charset="0"/>
                          </a:rPr>
                          <m:t>3</m:t>
                        </m:r>
                      </m:sub>
                      <m:sup>
                        <m:r>
                          <a:rPr lang="en-US" i="1">
                            <a:latin typeface="Cambria Math" panose="02040503050406030204" pitchFamily="18" charset="0"/>
                          </a:rPr>
                          <m:t>10</m:t>
                        </m:r>
                      </m:sup>
                    </m:sSubSup>
                    <m:r>
                      <a:rPr lang="en-US" i="1">
                        <a:latin typeface="Cambria Math" panose="02040503050406030204" pitchFamily="18" charset="0"/>
                      </a:rPr>
                      <m:t>=1 +</m:t>
                    </m:r>
                    <m:sSubSup>
                      <m:sSubSupPr>
                        <m:ctrlPr>
                          <a:rPr lang="en-US" i="1">
                            <a:latin typeface="Cambria Math" panose="02040503050406030204" pitchFamily="18" charset="0"/>
                          </a:rPr>
                        </m:ctrlPr>
                      </m:sSubSupPr>
                      <m:e>
                        <m:r>
                          <a:rPr lang="en-US" i="1">
                            <a:latin typeface="Cambria Math" panose="02040503050406030204" pitchFamily="18" charset="0"/>
                          </a:rPr>
                          <m:t>𝛿</m:t>
                        </m:r>
                      </m:e>
                      <m:sub>
                        <m:r>
                          <a:rPr lang="en-US" i="1">
                            <a:latin typeface="Cambria Math" panose="02040503050406030204" pitchFamily="18" charset="0"/>
                          </a:rPr>
                          <m:t>𝑖</m:t>
                        </m:r>
                      </m:sub>
                      <m:sup>
                        <m:r>
                          <a:rPr lang="en-US" i="1">
                            <a:latin typeface="Cambria Math" panose="02040503050406030204" pitchFamily="18" charset="0"/>
                          </a:rPr>
                          <m:t>1</m:t>
                        </m:r>
                      </m:sup>
                    </m:sSubSup>
                  </m:oMath>
                </a14:m>
                <a:endParaRPr lang="en-US" dirty="0"/>
              </a:p>
              <a:p>
                <a:pPr lvl="1"/>
                <a14:m>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𝑍</m:t>
                        </m:r>
                      </m:e>
                      <m:sub>
                        <m:r>
                          <a:rPr lang="en-US" i="1">
                            <a:latin typeface="Cambria Math" panose="02040503050406030204" pitchFamily="18" charset="0"/>
                          </a:rPr>
                          <m:t>1</m:t>
                        </m:r>
                      </m:sub>
                      <m:sup>
                        <m:r>
                          <a:rPr lang="en-US" i="1">
                            <a:latin typeface="Cambria Math" panose="02040503050406030204" pitchFamily="18" charset="0"/>
                          </a:rPr>
                          <m:t>5</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𝑍</m:t>
                        </m:r>
                      </m:e>
                      <m:sub>
                        <m:r>
                          <a:rPr lang="en-US" i="1">
                            <a:latin typeface="Cambria Math" panose="02040503050406030204" pitchFamily="18" charset="0"/>
                          </a:rPr>
                          <m:t>0</m:t>
                        </m:r>
                      </m:sub>
                      <m:sup>
                        <m:r>
                          <a:rPr lang="en-US" i="1">
                            <a:latin typeface="Cambria Math" panose="02040503050406030204" pitchFamily="18" charset="0"/>
                          </a:rPr>
                          <m:t>10</m:t>
                        </m:r>
                      </m:sup>
                    </m:sSubSup>
                    <m:r>
                      <a:rPr lang="en-US" i="1">
                        <a:latin typeface="Cambria Math" panose="02040503050406030204" pitchFamily="18" charset="0"/>
                      </a:rPr>
                      <m:t>=1+</m:t>
                    </m:r>
                    <m:sSubSup>
                      <m:sSubSupPr>
                        <m:ctrlPr>
                          <a:rPr lang="en-US" i="1">
                            <a:latin typeface="Cambria Math" panose="02040503050406030204" pitchFamily="18" charset="0"/>
                          </a:rPr>
                        </m:ctrlPr>
                      </m:sSubSupPr>
                      <m:e>
                        <m:r>
                          <a:rPr lang="en-US" i="1">
                            <a:latin typeface="Cambria Math" panose="02040503050406030204" pitchFamily="18" charset="0"/>
                          </a:rPr>
                          <m:t>𝛿</m:t>
                        </m:r>
                      </m:e>
                      <m:sub>
                        <m:r>
                          <a:rPr lang="en-US" i="1">
                            <a:latin typeface="Cambria Math" panose="02040503050406030204" pitchFamily="18" charset="0"/>
                          </a:rPr>
                          <m:t>𝑖</m:t>
                        </m:r>
                      </m:sub>
                      <m:sup>
                        <m:r>
                          <a:rPr lang="en-US" i="1">
                            <a:latin typeface="Cambria Math" panose="02040503050406030204" pitchFamily="18" charset="0"/>
                          </a:rPr>
                          <m:t>2</m:t>
                        </m:r>
                      </m:sup>
                    </m:sSubSup>
                  </m:oMath>
                </a14:m>
                <a:endParaRPr lang="en-US" dirty="0"/>
              </a:p>
              <a:p>
                <a:pPr marL="0" indent="0">
                  <a:buNone/>
                </a:pPr>
                <a:endParaRPr lang="en-US" dirty="0"/>
              </a:p>
            </p:txBody>
          </p:sp>
        </mc:Choice>
        <mc:Fallback xmlns="">
          <p:sp>
            <p:nvSpPr>
              <p:cNvPr id="4" name="Content Placeholder 3">
                <a:extLst>
                  <a:ext uri="{FF2B5EF4-FFF2-40B4-BE49-F238E27FC236}">
                    <a16:creationId xmlns:a16="http://schemas.microsoft.com/office/drawing/2014/main" id="{841DC115-6121-C041-A36C-D5DAA612DA90}"/>
                  </a:ext>
                </a:extLst>
              </p:cNvPr>
              <p:cNvSpPr>
                <a:spLocks noGrp="1" noRot="1" noChangeAspect="1" noMove="1" noResize="1" noEditPoints="1" noAdjustHandles="1" noChangeArrowheads="1" noChangeShapeType="1" noTextEdit="1"/>
              </p:cNvSpPr>
              <p:nvPr>
                <p:ph sz="half" idx="2"/>
              </p:nvPr>
            </p:nvSpPr>
            <p:spPr>
              <a:xfrm>
                <a:off x="7683190" y="1825625"/>
                <a:ext cx="3670610" cy="4351338"/>
              </a:xfrm>
              <a:blipFill>
                <a:blip r:embed="rId3"/>
                <a:stretch>
                  <a:fillRect l="-2414" t="-2047"/>
                </a:stretch>
              </a:blipFill>
            </p:spPr>
            <p:txBody>
              <a:bodyPr/>
              <a:lstStyle/>
              <a:p>
                <a:r>
                  <a:rPr lang="en-US">
                    <a:noFill/>
                  </a:rPr>
                  <a:t> </a:t>
                </a:r>
              </a:p>
            </p:txBody>
          </p:sp>
        </mc:Fallback>
      </mc:AlternateContent>
    </p:spTree>
    <p:extLst>
      <p:ext uri="{BB962C8B-B14F-4D97-AF65-F5344CB8AC3E}">
        <p14:creationId xmlns:p14="http://schemas.microsoft.com/office/powerpoint/2010/main" val="1626123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12A71-184F-4240-88D5-A141C0F05F6E}"/>
              </a:ext>
            </a:extLst>
          </p:cNvPr>
          <p:cNvSpPr>
            <a:spLocks noGrp="1"/>
          </p:cNvSpPr>
          <p:nvPr>
            <p:ph type="title"/>
          </p:nvPr>
        </p:nvSpPr>
        <p:spPr/>
        <p:txBody>
          <a:bodyPr/>
          <a:lstStyle/>
          <a:p>
            <a:r>
              <a:rPr lang="en-US" dirty="0"/>
              <a:t>Standard Solution Approach: </a:t>
            </a:r>
            <a:r>
              <a:rPr lang="en-US" dirty="0" err="1"/>
              <a:t>Fedorov</a:t>
            </a:r>
            <a:r>
              <a:rPr lang="en-US" dirty="0"/>
              <a:t> Algorithm</a:t>
            </a:r>
          </a:p>
        </p:txBody>
      </p:sp>
      <p:sp>
        <p:nvSpPr>
          <p:cNvPr id="3" name="Content Placeholder 2">
            <a:extLst>
              <a:ext uri="{FF2B5EF4-FFF2-40B4-BE49-F238E27FC236}">
                <a16:creationId xmlns:a16="http://schemas.microsoft.com/office/drawing/2014/main" id="{565BCF5C-4E8C-0340-967B-F284171C6BE5}"/>
              </a:ext>
            </a:extLst>
          </p:cNvPr>
          <p:cNvSpPr>
            <a:spLocks noGrp="1"/>
          </p:cNvSpPr>
          <p:nvPr>
            <p:ph idx="1"/>
          </p:nvPr>
        </p:nvSpPr>
        <p:spPr/>
        <p:txBody>
          <a:bodyPr/>
          <a:lstStyle/>
          <a:p>
            <a:r>
              <a:rPr lang="en-US" dirty="0">
                <a:effectLst/>
              </a:rPr>
              <a:t>The standard method to identify an efficient design is to use one of any variant of the </a:t>
            </a:r>
            <a:r>
              <a:rPr lang="en-US" dirty="0" err="1">
                <a:effectLst/>
              </a:rPr>
              <a:t>Fedorov</a:t>
            </a:r>
            <a:r>
              <a:rPr lang="en-US" dirty="0">
                <a:effectLst/>
              </a:rPr>
              <a:t> Algorithm:  </a:t>
            </a:r>
          </a:p>
          <a:p>
            <a:r>
              <a:rPr lang="en-US" dirty="0"/>
              <a:t>G</a:t>
            </a:r>
            <a:r>
              <a:rPr lang="en-US" dirty="0">
                <a:effectLst/>
              </a:rPr>
              <a:t>iven a starting design, recursively exchanges rows between the design matrix and the set of possible rows that reduce </a:t>
            </a:r>
            <a:r>
              <a:rPr lang="en-US" i="1" dirty="0">
                <a:effectLst/>
              </a:rPr>
              <a:t>D-error </a:t>
            </a:r>
            <a:r>
              <a:rPr lang="en-US" dirty="0">
                <a:effectLst/>
              </a:rPr>
              <a:t>until some convergence criteria is met.  </a:t>
            </a:r>
          </a:p>
          <a:p>
            <a:r>
              <a:rPr lang="en-US" dirty="0">
                <a:effectLst/>
              </a:rPr>
              <a:t>This method is susceptible to local minima; it may be necessary to run multiple iterations of the </a:t>
            </a:r>
            <a:r>
              <a:rPr lang="en-US" dirty="0" err="1">
                <a:effectLst/>
              </a:rPr>
              <a:t>Fedorov</a:t>
            </a:r>
            <a:r>
              <a:rPr lang="en-US" dirty="0">
                <a:effectLst/>
              </a:rPr>
              <a:t> Algorithm with different random starting designs to find the most efficient design.</a:t>
            </a:r>
          </a:p>
          <a:p>
            <a:endParaRPr lang="en-US" dirty="0"/>
          </a:p>
        </p:txBody>
      </p:sp>
    </p:spTree>
    <p:extLst>
      <p:ext uri="{BB962C8B-B14F-4D97-AF65-F5344CB8AC3E}">
        <p14:creationId xmlns:p14="http://schemas.microsoft.com/office/powerpoint/2010/main" val="1190736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61F2E-D99E-9847-B5D6-40CA42A2E036}"/>
              </a:ext>
            </a:extLst>
          </p:cNvPr>
          <p:cNvSpPr>
            <a:spLocks noGrp="1"/>
          </p:cNvSpPr>
          <p:nvPr>
            <p:ph type="title"/>
          </p:nvPr>
        </p:nvSpPr>
        <p:spPr/>
        <p:txBody>
          <a:bodyPr/>
          <a:lstStyle/>
          <a:p>
            <a:r>
              <a:rPr lang="en-US" dirty="0">
                <a:effectLst/>
              </a:rPr>
              <a:t>Modified </a:t>
            </a:r>
            <a:r>
              <a:rPr lang="en-US" dirty="0" err="1">
                <a:effectLst/>
              </a:rPr>
              <a:t>Fedorov</a:t>
            </a:r>
            <a:r>
              <a:rPr lang="en-US" dirty="0">
                <a:effectLst/>
              </a:rPr>
              <a:t> Algorithm: how do we penalize distribution and interaction slacks?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9D5B880-234F-CE40-A20E-0D2282660DF0}"/>
                  </a:ext>
                </a:extLst>
              </p:cNvPr>
              <p:cNvSpPr>
                <a:spLocks noGrp="1"/>
              </p:cNvSpPr>
              <p:nvPr>
                <p:ph sz="half" idx="1"/>
              </p:nvPr>
            </p:nvSpPr>
            <p:spPr>
              <a:xfrm>
                <a:off x="401444" y="1449659"/>
                <a:ext cx="5618356" cy="5073804"/>
              </a:xfrm>
            </p:spPr>
            <p:txBody>
              <a:bodyPr>
                <a:noAutofit/>
              </a:bodyPr>
              <a:lstStyle/>
              <a:p>
                <a:pPr marL="0" indent="0">
                  <a:lnSpc>
                    <a:spcPct val="100000"/>
                  </a:lnSpc>
                  <a:spcBef>
                    <a:spcPts val="0"/>
                  </a:spcBef>
                  <a:spcAft>
                    <a:spcPts val="600"/>
                  </a:spcAft>
                  <a:buNone/>
                </a:pPr>
                <a:r>
                  <a:rPr lang="en-US" sz="1600" dirty="0">
                    <a:effectLst/>
                  </a:rPr>
                  <a:t>We have implemented a modified </a:t>
                </a:r>
                <a:r>
                  <a:rPr lang="en-US" sz="1600" dirty="0" err="1">
                    <a:effectLst/>
                  </a:rPr>
                  <a:t>Fedorov</a:t>
                </a:r>
                <a:r>
                  <a:rPr lang="en-US" sz="1600" dirty="0">
                    <a:effectLst/>
                  </a:rPr>
                  <a:t> Algorithm (</a:t>
                </a:r>
                <a:r>
                  <a:rPr lang="en-US" sz="1600" dirty="0" err="1">
                    <a:effectLst/>
                  </a:rPr>
                  <a:t>Labadi</a:t>
                </a:r>
                <a:r>
                  <a:rPr lang="en-US" sz="1600" dirty="0">
                    <a:effectLst/>
                  </a:rPr>
                  <a:t>, 2015; </a:t>
                </a:r>
                <a:r>
                  <a:rPr lang="en-US" sz="1600" dirty="0" err="1">
                    <a:effectLst/>
                  </a:rPr>
                  <a:t>Triefenback</a:t>
                </a:r>
                <a:r>
                  <a:rPr lang="en-US" sz="1600" dirty="0">
                    <a:effectLst/>
                  </a:rPr>
                  <a:t>, 2008) that considers the slack of distribution constraints </a:t>
                </a:r>
                <a:br>
                  <a:rPr lang="en-US" sz="1600" dirty="0">
                    <a:effectLst/>
                  </a:rPr>
                </a:br>
                <a:r>
                  <a:rPr lang="en-US" sz="1600" dirty="0">
                    <a:effectLst/>
                  </a:rPr>
                  <a:t>(step 4) when performing the iterative state search:</a:t>
                </a:r>
              </a:p>
              <a:p>
                <a:pPr lvl="0">
                  <a:lnSpc>
                    <a:spcPct val="100000"/>
                  </a:lnSpc>
                  <a:spcBef>
                    <a:spcPts val="0"/>
                  </a:spcBef>
                  <a:spcAft>
                    <a:spcPts val="600"/>
                  </a:spcAft>
                  <a:buFont typeface="+mj-lt"/>
                  <a:buAutoNum type="arabicPeriod"/>
                </a:pPr>
                <a:r>
                  <a:rPr lang="en-US" sz="1600" dirty="0"/>
                  <a:t>Calculate the </a:t>
                </a:r>
                <a:r>
                  <a:rPr lang="en-US" sz="1600" i="1" dirty="0"/>
                  <a:t>candidate set</a:t>
                </a:r>
                <a:r>
                  <a:rPr lang="en-US" sz="1600" dirty="0"/>
                  <a:t>, the set of all theoretically possible combinations.  **Because of the possibility of explosive growth with combinatorics, this will not always be feasible.</a:t>
                </a:r>
              </a:p>
              <a:p>
                <a:pPr lvl="0">
                  <a:lnSpc>
                    <a:spcPct val="100000"/>
                  </a:lnSpc>
                  <a:spcBef>
                    <a:spcPts val="0"/>
                  </a:spcBef>
                  <a:spcAft>
                    <a:spcPts val="600"/>
                  </a:spcAft>
                  <a:buFont typeface="+mj-lt"/>
                  <a:buAutoNum type="arabicPeriod"/>
                </a:pPr>
                <a:r>
                  <a:rPr lang="en-US" sz="1600" dirty="0"/>
                  <a:t>Generate an initial design that generally obeys distribution constraints</a:t>
                </a:r>
              </a:p>
              <a:p>
                <a:pPr lvl="0">
                  <a:lnSpc>
                    <a:spcPct val="100000"/>
                  </a:lnSpc>
                  <a:spcBef>
                    <a:spcPts val="0"/>
                  </a:spcBef>
                  <a:spcAft>
                    <a:spcPts val="600"/>
                  </a:spcAft>
                  <a:buFont typeface="+mj-lt"/>
                  <a:buAutoNum type="arabicPeriod"/>
                </a:pPr>
                <a:r>
                  <a:rPr lang="en-US" sz="1600" dirty="0"/>
                  <a:t>Compute M, M</a:t>
                </a:r>
                <a:r>
                  <a:rPr lang="en-US" sz="1600" baseline="30000" dirty="0"/>
                  <a:t>T</a:t>
                </a:r>
                <a:r>
                  <a:rPr lang="en-US" sz="1600" dirty="0"/>
                  <a:t> , and the determinant of M</a:t>
                </a:r>
              </a:p>
              <a:p>
                <a:pPr lvl="0">
                  <a:lnSpc>
                    <a:spcPct val="100000"/>
                  </a:lnSpc>
                  <a:spcBef>
                    <a:spcPts val="0"/>
                  </a:spcBef>
                  <a:spcAft>
                    <a:spcPts val="600"/>
                  </a:spcAft>
                  <a:buFont typeface="+mj-lt"/>
                  <a:buAutoNum type="arabicPeriod"/>
                </a:pPr>
                <a:r>
                  <a:rPr lang="en-US" sz="1600" dirty="0"/>
                  <a:t>Perform an exhaustive search across the design matrix X and the entire candidate set, using the delta function and </a:t>
                </a:r>
                <a14:m>
                  <m:oMath xmlns:m="http://schemas.openxmlformats.org/officeDocument/2006/math">
                    <m:sSub>
                      <m:sSubPr>
                        <m:ctrlPr>
                          <a:rPr lang="en-US" sz="1600" i="1">
                            <a:latin typeface="Cambria Math" panose="02040503050406030204" pitchFamily="18" charset="0"/>
                          </a:rPr>
                        </m:ctrlPr>
                      </m:sSubPr>
                      <m:e>
                        <m:r>
                          <m:rPr>
                            <m:sty m:val="p"/>
                          </m:rPr>
                          <a:rPr lang="en-US" sz="1600">
                            <a:latin typeface="Cambria Math" panose="02040503050406030204" pitchFamily="18" charset="0"/>
                          </a:rPr>
                          <m:t>Δ</m:t>
                        </m:r>
                      </m:e>
                      <m:sub>
                        <m:r>
                          <a:rPr lang="en-US" sz="1600" i="1">
                            <a:latin typeface="Cambria Math" panose="02040503050406030204" pitchFamily="18" charset="0"/>
                          </a:rPr>
                          <m:t>𝑝</m:t>
                        </m:r>
                      </m:sub>
                    </m:sSub>
                  </m:oMath>
                </a14:m>
                <a:r>
                  <a:rPr lang="en-US" sz="1600" dirty="0"/>
                  <a:t>(</a:t>
                </a:r>
                <a:r>
                  <a:rPr lang="en-US" sz="1600" dirty="0" err="1"/>
                  <a:t>x</a:t>
                </a:r>
                <a:r>
                  <a:rPr lang="en-US" sz="1600" baseline="-25000" dirty="0" err="1"/>
                  <a:t>i</a:t>
                </a:r>
                <a:r>
                  <a:rPr lang="en-US" sz="1600" dirty="0" err="1"/>
                  <a:t>,x</a:t>
                </a:r>
                <a:r>
                  <a:rPr lang="en-US" sz="1600" baseline="-25000" dirty="0" err="1"/>
                  <a:t>j</a:t>
                </a:r>
                <a:r>
                  <a:rPr lang="en-US" sz="1600" dirty="0"/>
                  <a:t>) to identify the pair of points that maximally improve </a:t>
                </a:r>
                <a:r>
                  <a:rPr lang="en-US" sz="1600" i="1" dirty="0"/>
                  <a:t>D-optimality</a:t>
                </a:r>
                <a:r>
                  <a:rPr lang="en-US" sz="1600" dirty="0"/>
                  <a:t>, penalizing the slack from the distribution constraints. Perform the swap.</a:t>
                </a:r>
                <a:br>
                  <a:rPr lang="en-US" sz="1600" dirty="0"/>
                </a:br>
                <a:r>
                  <a:rPr lang="en-US" sz="1600" dirty="0"/>
                  <a:t>If efficiency metric is sufficiently close to optimal (or improvement from variance estimator is sufficiently small), stop.  If the iteration limit is reached, stop.</a:t>
                </a:r>
              </a:p>
              <a:p>
                <a:pPr lvl="0">
                  <a:lnSpc>
                    <a:spcPct val="100000"/>
                  </a:lnSpc>
                  <a:spcBef>
                    <a:spcPts val="0"/>
                  </a:spcBef>
                  <a:spcAft>
                    <a:spcPts val="600"/>
                  </a:spcAft>
                  <a:buFont typeface="+mj-lt"/>
                  <a:buAutoNum type="arabicPeriod"/>
                </a:pPr>
                <a:r>
                  <a:rPr lang="en-US" sz="1600" dirty="0"/>
                  <a:t>Set </a:t>
                </a:r>
                <a14:m>
                  <m:oMath xmlns:m="http://schemas.openxmlformats.org/officeDocument/2006/math">
                    <m:r>
                      <a:rPr lang="en-US" sz="1600" i="1">
                        <a:latin typeface="Cambria Math" panose="02040503050406030204" pitchFamily="18" charset="0"/>
                      </a:rPr>
                      <m:t>𝑖</m:t>
                    </m:r>
                    <m:r>
                      <a:rPr lang="en-US" sz="1600" i="1">
                        <a:latin typeface="Cambria Math" panose="02040503050406030204" pitchFamily="18" charset="0"/>
                      </a:rPr>
                      <m:t>=</m:t>
                    </m:r>
                    <m:r>
                      <a:rPr lang="en-US" sz="1600" i="1">
                        <a:latin typeface="Cambria Math" panose="02040503050406030204" pitchFamily="18" charset="0"/>
                      </a:rPr>
                      <m:t>𝑖</m:t>
                    </m:r>
                    <m:r>
                      <a:rPr lang="en-US" sz="1600" i="1">
                        <a:latin typeface="Cambria Math" panose="02040503050406030204" pitchFamily="18" charset="0"/>
                      </a:rPr>
                      <m:t>+1</m:t>
                    </m:r>
                  </m:oMath>
                </a14:m>
                <a:r>
                  <a:rPr lang="en-US" sz="1600" dirty="0"/>
                  <a:t> and return to step 3</a:t>
                </a:r>
                <a:endParaRPr lang="en-US" sz="1200" dirty="0"/>
              </a:p>
            </p:txBody>
          </p:sp>
        </mc:Choice>
        <mc:Fallback xmlns="">
          <p:sp>
            <p:nvSpPr>
              <p:cNvPr id="3" name="Content Placeholder 2">
                <a:extLst>
                  <a:ext uri="{FF2B5EF4-FFF2-40B4-BE49-F238E27FC236}">
                    <a16:creationId xmlns:a16="http://schemas.microsoft.com/office/drawing/2014/main" id="{89D5B880-234F-CE40-A20E-0D2282660DF0}"/>
                  </a:ext>
                </a:extLst>
              </p:cNvPr>
              <p:cNvSpPr>
                <a:spLocks noGrp="1" noRot="1" noChangeAspect="1" noMove="1" noResize="1" noEditPoints="1" noAdjustHandles="1" noChangeArrowheads="1" noChangeShapeType="1" noTextEdit="1"/>
              </p:cNvSpPr>
              <p:nvPr>
                <p:ph sz="half" idx="1"/>
              </p:nvPr>
            </p:nvSpPr>
            <p:spPr>
              <a:xfrm>
                <a:off x="401444" y="1449659"/>
                <a:ext cx="5618356" cy="5073804"/>
              </a:xfrm>
              <a:blipFill>
                <a:blip r:embed="rId2"/>
                <a:stretch>
                  <a:fillRect l="-677" t="-249" r="-226" b="-249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59549E86-6CD6-6545-A046-5A1524C595EE}"/>
                  </a:ext>
                </a:extLst>
              </p:cNvPr>
              <p:cNvSpPr>
                <a:spLocks noGrp="1"/>
              </p:cNvSpPr>
              <p:nvPr>
                <p:ph sz="half" idx="2"/>
              </p:nvPr>
            </p:nvSpPr>
            <p:spPr>
              <a:xfrm>
                <a:off x="6172199" y="1449659"/>
                <a:ext cx="5726151" cy="4727304"/>
              </a:xfrm>
            </p:spPr>
            <p:txBody>
              <a:bodyPr>
                <a:noAutofit/>
              </a:bodyPr>
              <a:lstStyle/>
              <a:p>
                <a:pPr marL="0" indent="0">
                  <a:lnSpc>
                    <a:spcPct val="100000"/>
                  </a:lnSpc>
                  <a:spcBef>
                    <a:spcPts val="0"/>
                  </a:spcBef>
                  <a:spcAft>
                    <a:spcPts val="600"/>
                  </a:spcAft>
                  <a:buNone/>
                </a:pPr>
                <a:r>
                  <a:rPr lang="en-US" sz="1600" dirty="0"/>
                  <a:t>Maximize M = </a:t>
                </a:r>
                <a14:m>
                  <m:oMath xmlns:m="http://schemas.openxmlformats.org/officeDocument/2006/math">
                    <m:r>
                      <m:rPr>
                        <m:sty m:val="p"/>
                      </m:rPr>
                      <a:rPr lang="en-US" sz="1600" b="0" i="0" smtClean="0">
                        <a:latin typeface="Cambria Math" panose="02040503050406030204" pitchFamily="18" charset="0"/>
                      </a:rPr>
                      <m:t>det</m:t>
                    </m:r>
                    <m:r>
                      <a:rPr lang="en-US" sz="1600" b="0" i="1" smtClean="0">
                        <a:latin typeface="Cambria Math" panose="02040503050406030204" pitchFamily="18" charset="0"/>
                      </a:rPr>
                      <m:t>⁡(</m:t>
                    </m:r>
                    <m:sSubSup>
                      <m:sSubSupPr>
                        <m:ctrlPr>
                          <a:rPr lang="en-US" sz="1600" i="1">
                            <a:latin typeface="Cambria Math" panose="02040503050406030204" pitchFamily="18" charset="0"/>
                          </a:rPr>
                        </m:ctrlPr>
                      </m:sSubSupPr>
                      <m:e>
                        <m:r>
                          <a:rPr lang="en-US" sz="1600" i="1">
                            <a:latin typeface="Cambria Math" panose="02040503050406030204" pitchFamily="18" charset="0"/>
                          </a:rPr>
                          <m:t>𝑋</m:t>
                        </m:r>
                      </m:e>
                      <m:sub>
                        <m:r>
                          <a:rPr lang="en-US" sz="1600" i="1">
                            <a:latin typeface="Cambria Math" panose="02040503050406030204" pitchFamily="18" charset="0"/>
                          </a:rPr>
                          <m:t>𝑛</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𝑋</m:t>
                        </m:r>
                      </m:e>
                      <m:sub>
                        <m:r>
                          <a:rPr lang="en-US" sz="1600" i="1">
                            <a:latin typeface="Cambria Math" panose="02040503050406030204" pitchFamily="18" charset="0"/>
                          </a:rPr>
                          <m:t>𝑛</m:t>
                        </m:r>
                      </m:sub>
                    </m:sSub>
                    <m:r>
                      <a:rPr lang="en-US" sz="1600" b="0" i="1" smtClean="0">
                        <a:latin typeface="Cambria Math" panose="02040503050406030204" pitchFamily="18" charset="0"/>
                      </a:rPr>
                      <m:t>)</m:t>
                    </m:r>
                  </m:oMath>
                </a14:m>
                <a:endParaRPr lang="en-US" sz="1600" dirty="0"/>
              </a:p>
              <a:p>
                <a:pPr marL="0" indent="0">
                  <a:lnSpc>
                    <a:spcPct val="100000"/>
                  </a:lnSpc>
                  <a:spcBef>
                    <a:spcPts val="0"/>
                  </a:spcBef>
                  <a:spcAft>
                    <a:spcPts val="600"/>
                  </a:spcAft>
                  <a:buNone/>
                </a:pPr>
                <a:r>
                  <a:rPr lang="en-US" sz="1600" dirty="0"/>
                  <a:t>Update the determinant for each row swap with:</a:t>
                </a:r>
              </a:p>
              <a:p>
                <a:pPr>
                  <a:lnSpc>
                    <a:spcPct val="100000"/>
                  </a:lnSpc>
                  <a:spcBef>
                    <a:spcPts val="0"/>
                  </a:spcBef>
                  <a:spcAft>
                    <a:spcPts val="600"/>
                  </a:spcAft>
                </a:pPr>
                <a14:m>
                  <m:oMath xmlns:m="http://schemas.openxmlformats.org/officeDocument/2006/math">
                    <m:r>
                      <m:rPr>
                        <m:sty m:val="p"/>
                      </m:rPr>
                      <a:rPr lang="en-US" sz="1600">
                        <a:latin typeface="Cambria Math" panose="02040503050406030204" pitchFamily="18" charset="0"/>
                      </a:rPr>
                      <m:t>Δ</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r>
                      <a:rPr lang="en-US" sz="1600" i="1">
                        <a:latin typeface="Cambria Math" panose="02040503050406030204" pitchFamily="18" charset="0"/>
                      </a:rPr>
                      <m:t>=</m:t>
                    </m:r>
                    <m:r>
                      <a:rPr lang="en-US" sz="1600" i="1">
                        <a:latin typeface="Cambria Math" panose="02040503050406030204" pitchFamily="18" charset="0"/>
                      </a:rPr>
                      <m:t>𝑑</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r>
                      <a:rPr lang="en-US" sz="1600" i="1">
                        <a:latin typeface="Cambria Math" panose="02040503050406030204" pitchFamily="18" charset="0"/>
                      </a:rPr>
                      <m:t>− </m:t>
                    </m:r>
                    <m:d>
                      <m:dPr>
                        <m:begChr m:val="["/>
                        <m:endChr m:val="]"/>
                        <m:ctrlPr>
                          <a:rPr lang="en-US" sz="1600" i="1">
                            <a:latin typeface="Cambria Math" panose="02040503050406030204" pitchFamily="18" charset="0"/>
                          </a:rPr>
                        </m:ctrlPr>
                      </m:dPr>
                      <m:e>
                        <m:r>
                          <a:rPr lang="en-US" sz="1600" i="1">
                            <a:latin typeface="Cambria Math" panose="02040503050406030204" pitchFamily="18" charset="0"/>
                          </a:rPr>
                          <m:t>𝑑</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e>
                        </m:d>
                        <m:r>
                          <a:rPr lang="en-US" sz="1600" i="1">
                            <a:latin typeface="Cambria Math" panose="02040503050406030204" pitchFamily="18" charset="0"/>
                          </a:rPr>
                          <m:t>𝑑</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r>
                          <a:rPr lang="en-US" sz="1600" i="1">
                            <a:latin typeface="Cambria Math" panose="02040503050406030204" pitchFamily="18" charset="0"/>
                          </a:rPr>
                          <m:t>−</m:t>
                        </m:r>
                        <m:sSup>
                          <m:sSupPr>
                            <m:ctrlPr>
                              <a:rPr lang="en-US" sz="1600" i="1">
                                <a:latin typeface="Cambria Math" panose="02040503050406030204" pitchFamily="18" charset="0"/>
                              </a:rPr>
                            </m:ctrlPr>
                          </m:sSupPr>
                          <m:e>
                            <m:r>
                              <a:rPr lang="en-US" sz="1600" i="1">
                                <a:latin typeface="Cambria Math" panose="02040503050406030204" pitchFamily="18" charset="0"/>
                              </a:rPr>
                              <m:t>𝑑</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e>
                          <m:sup>
                            <m:r>
                              <a:rPr lang="en-US" sz="1600" i="1">
                                <a:latin typeface="Cambria Math" panose="02040503050406030204" pitchFamily="18" charset="0"/>
                              </a:rPr>
                              <m:t>2</m:t>
                            </m:r>
                          </m:sup>
                        </m:sSup>
                      </m:e>
                    </m:d>
                    <m:r>
                      <a:rPr lang="en-US" sz="1600" i="1">
                        <a:latin typeface="Cambria Math" panose="02040503050406030204" pitchFamily="18" charset="0"/>
                      </a:rPr>
                      <m:t>−</m:t>
                    </m:r>
                    <m:r>
                      <a:rPr lang="en-US" sz="1600" i="1">
                        <a:latin typeface="Cambria Math" panose="02040503050406030204" pitchFamily="18" charset="0"/>
                      </a:rPr>
                      <m:t>𝑑</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e>
                    </m:d>
                  </m:oMath>
                </a14:m>
                <a:endParaRPr lang="en-US" sz="1600" dirty="0"/>
              </a:p>
              <a:p>
                <a:pPr>
                  <a:lnSpc>
                    <a:spcPct val="100000"/>
                  </a:lnSpc>
                  <a:spcBef>
                    <a:spcPts val="0"/>
                  </a:spcBef>
                  <a:spcAft>
                    <a:spcPts val="600"/>
                  </a:spcAft>
                </a:pPr>
                <a14:m>
                  <m:oMath xmlns:m="http://schemas.openxmlformats.org/officeDocument/2006/math">
                    <m:sSubSup>
                      <m:sSubSupPr>
                        <m:ctrlPr>
                          <a:rPr lang="en-US" sz="1600" i="1">
                            <a:latin typeface="Cambria Math" panose="02040503050406030204" pitchFamily="18" charset="0"/>
                          </a:rPr>
                        </m:ctrlPr>
                      </m:sSubSupPr>
                      <m:e>
                        <m:r>
                          <m:rPr>
                            <m:sty m:val="p"/>
                          </m:rPr>
                          <a:rPr lang="en-US" sz="1600">
                            <a:latin typeface="Cambria Math" panose="02040503050406030204" pitchFamily="18" charset="0"/>
                          </a:rPr>
                          <m:t>det</m:t>
                        </m:r>
                        <m:r>
                          <a:rPr lang="en-US" sz="1600" i="1">
                            <a:latin typeface="Cambria Math" panose="02040503050406030204" pitchFamily="18" charset="0"/>
                          </a:rPr>
                          <m:t>(</m:t>
                        </m:r>
                        <m:r>
                          <a:rPr lang="en-US" sz="1600" i="1">
                            <a:latin typeface="Cambria Math" panose="02040503050406030204" pitchFamily="18" charset="0"/>
                          </a:rPr>
                          <m:t>𝑋</m:t>
                        </m:r>
                      </m:e>
                      <m:sub>
                        <m:r>
                          <a:rPr lang="en-US" sz="1600" i="1">
                            <a:latin typeface="Cambria Math" panose="02040503050406030204" pitchFamily="18" charset="0"/>
                          </a:rPr>
                          <m:t>𝑛𝑒𝑤</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𝑋</m:t>
                        </m:r>
                      </m:e>
                      <m:sub>
                        <m:r>
                          <a:rPr lang="en-US" sz="1600" i="1">
                            <a:latin typeface="Cambria Math" panose="02040503050406030204" pitchFamily="18" charset="0"/>
                          </a:rPr>
                          <m:t>𝑛𝑒𝑤</m:t>
                        </m:r>
                      </m:sub>
                    </m:sSub>
                    <m:r>
                      <a:rPr lang="en-US" sz="1600" i="1">
                        <a:latin typeface="Cambria Math" panose="02040503050406030204" pitchFamily="18" charset="0"/>
                      </a:rPr>
                      <m:t>)=</m:t>
                    </m:r>
                    <m:func>
                      <m:funcPr>
                        <m:ctrlPr>
                          <a:rPr lang="en-US" sz="1600" i="1">
                            <a:latin typeface="Cambria Math" panose="02040503050406030204" pitchFamily="18" charset="0"/>
                          </a:rPr>
                        </m:ctrlPr>
                      </m:funcPr>
                      <m:fName>
                        <m:r>
                          <m:rPr>
                            <m:sty m:val="p"/>
                          </m:rPr>
                          <a:rPr lang="en-US" sz="1600">
                            <a:latin typeface="Cambria Math" panose="02040503050406030204" pitchFamily="18" charset="0"/>
                          </a:rPr>
                          <m:t>det</m:t>
                        </m:r>
                      </m:fName>
                      <m:e>
                        <m:d>
                          <m:dPr>
                            <m:ctrlPr>
                              <a:rPr lang="en-US" sz="1600" i="1">
                                <a:latin typeface="Cambria Math" panose="02040503050406030204" pitchFamily="18" charset="0"/>
                              </a:rPr>
                            </m:ctrlPr>
                          </m:dPr>
                          <m:e>
                            <m:sSubSup>
                              <m:sSubSupPr>
                                <m:ctrlPr>
                                  <a:rPr lang="en-US" sz="1600" i="1">
                                    <a:latin typeface="Cambria Math" panose="02040503050406030204" pitchFamily="18" charset="0"/>
                                  </a:rPr>
                                </m:ctrlPr>
                              </m:sSubSupPr>
                              <m:e>
                                <m:r>
                                  <a:rPr lang="en-US" sz="1600" i="1">
                                    <a:latin typeface="Cambria Math" panose="02040503050406030204" pitchFamily="18" charset="0"/>
                                  </a:rPr>
                                  <m:t>𝑋</m:t>
                                </m:r>
                              </m:e>
                              <m:sub>
                                <m:r>
                                  <a:rPr lang="en-US" sz="1600" i="1">
                                    <a:latin typeface="Cambria Math" panose="02040503050406030204" pitchFamily="18" charset="0"/>
                                  </a:rPr>
                                  <m:t>𝑜𝑙𝑑</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𝑋</m:t>
                                </m:r>
                              </m:e>
                              <m:sub>
                                <m:r>
                                  <a:rPr lang="en-US" sz="1600" i="1">
                                    <a:latin typeface="Cambria Math" panose="02040503050406030204" pitchFamily="18" charset="0"/>
                                  </a:rPr>
                                  <m:t>𝑜𝑙𝑑</m:t>
                                </m:r>
                              </m:sub>
                            </m:sSub>
                          </m:e>
                        </m:d>
                      </m:e>
                    </m:func>
                    <m:r>
                      <a:rPr lang="en-US" sz="1600" i="1">
                        <a:latin typeface="Cambria Math" panose="02040503050406030204" pitchFamily="18" charset="0"/>
                      </a:rPr>
                      <m:t>∗(1+</m:t>
                    </m:r>
                    <m:r>
                      <m:rPr>
                        <m:sty m:val="p"/>
                      </m:rPr>
                      <a:rPr lang="en-US" sz="1600">
                        <a:latin typeface="Cambria Math" panose="02040503050406030204" pitchFamily="18" charset="0"/>
                      </a:rPr>
                      <m:t>Δ</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r>
                      <a:rPr lang="en-US" sz="1600" i="1">
                        <a:latin typeface="Cambria Math" panose="02040503050406030204" pitchFamily="18" charset="0"/>
                      </a:rPr>
                      <m:t>)</m:t>
                    </m:r>
                  </m:oMath>
                </a14:m>
                <a:r>
                  <a:rPr lang="en-US" sz="1600" dirty="0"/>
                  <a:t> </a:t>
                </a:r>
              </a:p>
              <a:p>
                <a:pPr>
                  <a:lnSpc>
                    <a:spcPct val="100000"/>
                  </a:lnSpc>
                  <a:spcBef>
                    <a:spcPts val="0"/>
                  </a:spcBef>
                  <a:spcAft>
                    <a:spcPts val="600"/>
                  </a:spcAft>
                </a:pPr>
                <a14:m>
                  <m:oMath xmlns:m="http://schemas.openxmlformats.org/officeDocument/2006/math">
                    <m:r>
                      <a:rPr lang="en-US" sz="1600" i="1">
                        <a:latin typeface="Cambria Math" panose="02040503050406030204" pitchFamily="18" charset="0"/>
                      </a:rPr>
                      <m:t>𝑑</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r>
                      <a:rPr lang="en-US" sz="1600" i="1">
                        <a:latin typeface="Cambria Math" panose="02040503050406030204" pitchFamily="18" charset="0"/>
                      </a:rPr>
                      <m:t>=</m:t>
                    </m:r>
                    <m:sSup>
                      <m:sSupPr>
                        <m:ctrlPr>
                          <a:rPr lang="en-US" sz="1600" i="1">
                            <a:latin typeface="Cambria Math" panose="02040503050406030204" pitchFamily="18" charset="0"/>
                          </a:rPr>
                        </m:ctrlPr>
                      </m:sSup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e>
                      <m:sup>
                        <m:r>
                          <a:rPr lang="en-US" sz="1600" i="1">
                            <a:latin typeface="Cambria Math" panose="02040503050406030204" pitchFamily="18" charset="0"/>
                          </a:rPr>
                          <m:t>𝑇</m:t>
                        </m:r>
                      </m:sup>
                    </m:sSup>
                    <m:sSup>
                      <m:sSupPr>
                        <m:ctrlPr>
                          <a:rPr lang="en-US" sz="1600" i="1">
                            <a:latin typeface="Cambria Math" panose="02040503050406030204" pitchFamily="18" charset="0"/>
                          </a:rPr>
                        </m:ctrlPr>
                      </m:sSupPr>
                      <m:e>
                        <m:d>
                          <m:dPr>
                            <m:ctrlPr>
                              <a:rPr lang="en-US" sz="1600" i="1">
                                <a:latin typeface="Cambria Math" panose="02040503050406030204" pitchFamily="18" charset="0"/>
                              </a:rPr>
                            </m:ctrlPr>
                          </m:dPr>
                          <m:e>
                            <m:sSubSup>
                              <m:sSubSupPr>
                                <m:ctrlPr>
                                  <a:rPr lang="en-US" sz="1600" i="1">
                                    <a:latin typeface="Cambria Math" panose="02040503050406030204" pitchFamily="18" charset="0"/>
                                  </a:rPr>
                                </m:ctrlPr>
                              </m:sSubSupPr>
                              <m:e>
                                <m:r>
                                  <m:rPr>
                                    <m:sty m:val="p"/>
                                  </m:rPr>
                                  <a:rPr lang="en-US" sz="1600">
                                    <a:latin typeface="Cambria Math" panose="02040503050406030204" pitchFamily="18" charset="0"/>
                                  </a:rPr>
                                  <m:t>X</m:t>
                                </m:r>
                              </m:e>
                              <m:sub>
                                <m:r>
                                  <a:rPr lang="en-US" sz="1600" i="1">
                                    <a:latin typeface="Cambria Math" panose="02040503050406030204" pitchFamily="18" charset="0"/>
                                  </a:rPr>
                                  <m:t>𝑛</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m:rPr>
                                    <m:sty m:val="p"/>
                                  </m:rPr>
                                  <a:rPr lang="en-US" sz="1600">
                                    <a:latin typeface="Cambria Math" panose="02040503050406030204" pitchFamily="18" charset="0"/>
                                  </a:rPr>
                                  <m:t>X</m:t>
                                </m:r>
                              </m:e>
                              <m:sub>
                                <m:r>
                                  <a:rPr lang="en-US" sz="1600" i="1">
                                    <a:latin typeface="Cambria Math" panose="02040503050406030204" pitchFamily="18" charset="0"/>
                                  </a:rPr>
                                  <m:t>𝑛</m:t>
                                </m:r>
                              </m:sub>
                            </m:sSub>
                          </m:e>
                        </m:d>
                      </m:e>
                      <m:sup>
                        <m:r>
                          <a:rPr lang="en-US" sz="1600" i="1">
                            <a:latin typeface="Cambria Math" panose="02040503050406030204" pitchFamily="18" charset="0"/>
                          </a:rPr>
                          <m:t>−1</m:t>
                        </m:r>
                      </m:sup>
                    </m:sSup>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r>
                      <a:rPr lang="en-US" sz="1600" i="1">
                        <a:latin typeface="Cambria Math" panose="02040503050406030204" pitchFamily="18" charset="0"/>
                      </a:rPr>
                      <m:t>= </m:t>
                    </m:r>
                    <m:sSup>
                      <m:sSupPr>
                        <m:ctrlPr>
                          <a:rPr lang="en-US" sz="1600" i="1">
                            <a:latin typeface="Cambria Math" panose="02040503050406030204" pitchFamily="18" charset="0"/>
                          </a:rPr>
                        </m:ctrlPr>
                      </m:sSup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sup>
                        <m:r>
                          <a:rPr lang="en-US" sz="1600" i="1">
                            <a:latin typeface="Cambria Math" panose="02040503050406030204" pitchFamily="18" charset="0"/>
                          </a:rPr>
                          <m:t>𝑇</m:t>
                        </m:r>
                      </m:sup>
                    </m:sSup>
                    <m:sSup>
                      <m:sSupPr>
                        <m:ctrlPr>
                          <a:rPr lang="en-US" sz="1600" i="1">
                            <a:latin typeface="Cambria Math" panose="02040503050406030204" pitchFamily="18" charset="0"/>
                          </a:rPr>
                        </m:ctrlPr>
                      </m:sSupPr>
                      <m:e>
                        <m:d>
                          <m:dPr>
                            <m:ctrlPr>
                              <a:rPr lang="en-US" sz="1600" i="1">
                                <a:latin typeface="Cambria Math" panose="02040503050406030204" pitchFamily="18" charset="0"/>
                              </a:rPr>
                            </m:ctrlPr>
                          </m:dPr>
                          <m:e>
                            <m:sSubSup>
                              <m:sSubSupPr>
                                <m:ctrlPr>
                                  <a:rPr lang="en-US" sz="1600" i="1">
                                    <a:latin typeface="Cambria Math" panose="02040503050406030204" pitchFamily="18" charset="0"/>
                                  </a:rPr>
                                </m:ctrlPr>
                              </m:sSubSupPr>
                              <m:e>
                                <m:r>
                                  <m:rPr>
                                    <m:sty m:val="p"/>
                                  </m:rPr>
                                  <a:rPr lang="en-US" sz="1600">
                                    <a:latin typeface="Cambria Math" panose="02040503050406030204" pitchFamily="18" charset="0"/>
                                  </a:rPr>
                                  <m:t>X</m:t>
                                </m:r>
                              </m:e>
                              <m:sub>
                                <m:r>
                                  <a:rPr lang="en-US" sz="1600" i="1">
                                    <a:latin typeface="Cambria Math" panose="02040503050406030204" pitchFamily="18" charset="0"/>
                                  </a:rPr>
                                  <m:t>𝑛</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m:rPr>
                                    <m:sty m:val="p"/>
                                  </m:rPr>
                                  <a:rPr lang="en-US" sz="1600">
                                    <a:latin typeface="Cambria Math" panose="02040503050406030204" pitchFamily="18" charset="0"/>
                                  </a:rPr>
                                  <m:t>X</m:t>
                                </m:r>
                              </m:e>
                              <m:sub>
                                <m:r>
                                  <a:rPr lang="en-US" sz="1600" i="1">
                                    <a:latin typeface="Cambria Math" panose="02040503050406030204" pitchFamily="18" charset="0"/>
                                  </a:rPr>
                                  <m:t>𝑛</m:t>
                                </m:r>
                              </m:sub>
                            </m:sSub>
                          </m:e>
                        </m:d>
                      </m:e>
                      <m:sup>
                        <m:r>
                          <a:rPr lang="en-US" sz="1600" i="1">
                            <a:latin typeface="Cambria Math" panose="02040503050406030204" pitchFamily="18" charset="0"/>
                          </a:rPr>
                          <m:t>−1</m:t>
                        </m:r>
                      </m:sup>
                    </m:sSup>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oMath>
                </a14:m>
                <a:endParaRPr lang="en-US" sz="1600" dirty="0"/>
              </a:p>
              <a:p>
                <a:pPr marL="0" indent="0">
                  <a:lnSpc>
                    <a:spcPct val="100000"/>
                  </a:lnSpc>
                  <a:spcBef>
                    <a:spcPts val="0"/>
                  </a:spcBef>
                  <a:spcAft>
                    <a:spcPts val="600"/>
                  </a:spcAft>
                  <a:buNone/>
                </a:pPr>
                <a:endParaRPr lang="en-US" sz="1600" dirty="0"/>
              </a:p>
              <a:p>
                <a:pPr marL="0" indent="0">
                  <a:lnSpc>
                    <a:spcPct val="100000"/>
                  </a:lnSpc>
                  <a:spcBef>
                    <a:spcPts val="0"/>
                  </a:spcBef>
                  <a:spcAft>
                    <a:spcPts val="600"/>
                  </a:spcAft>
                  <a:buNone/>
                </a:pPr>
                <a:r>
                  <a:rPr lang="en-US" sz="1600" dirty="0"/>
                  <a:t>To update based on slacks:</a:t>
                </a:r>
                <a:endParaRPr lang="en-US" sz="1600" i="1" dirty="0"/>
              </a:p>
              <a:p>
                <a:pPr>
                  <a:lnSpc>
                    <a:spcPct val="100000"/>
                  </a:lnSpc>
                  <a:spcBef>
                    <a:spcPts val="0"/>
                  </a:spcBef>
                  <a:spcAft>
                    <a:spcPts val="600"/>
                  </a:spcAft>
                </a:pPr>
                <a14:m>
                  <m:oMath xmlns:m="http://schemas.openxmlformats.org/officeDocument/2006/math">
                    <m:sSubSup>
                      <m:sSubSupPr>
                        <m:ctrlPr>
                          <a:rPr lang="en-US" sz="1600" i="1">
                            <a:latin typeface="Cambria Math" panose="02040503050406030204" pitchFamily="18" charset="0"/>
                          </a:rPr>
                        </m:ctrlPr>
                      </m:sSubSupPr>
                      <m:e>
                        <m:r>
                          <m:rPr>
                            <m:sty m:val="p"/>
                          </m:rPr>
                          <a:rPr lang="en-US" sz="1600">
                            <a:latin typeface="Cambria Math" panose="02040503050406030204" pitchFamily="18" charset="0"/>
                          </a:rPr>
                          <m:t>det</m:t>
                        </m:r>
                        <m:r>
                          <a:rPr lang="en-US" sz="1600" i="1">
                            <a:latin typeface="Cambria Math" panose="02040503050406030204" pitchFamily="18" charset="0"/>
                          </a:rPr>
                          <m:t>(</m:t>
                        </m:r>
                        <m:r>
                          <a:rPr lang="en-US" sz="1600" i="1">
                            <a:latin typeface="Cambria Math" panose="02040503050406030204" pitchFamily="18" charset="0"/>
                          </a:rPr>
                          <m:t>𝑋</m:t>
                        </m:r>
                      </m:e>
                      <m:sub>
                        <m:r>
                          <a:rPr lang="en-US" sz="1600" i="1">
                            <a:latin typeface="Cambria Math" panose="02040503050406030204" pitchFamily="18" charset="0"/>
                          </a:rPr>
                          <m:t>𝑛𝑒𝑤</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𝑋</m:t>
                        </m:r>
                      </m:e>
                      <m:sub>
                        <m:r>
                          <a:rPr lang="en-US" sz="1600" i="1">
                            <a:latin typeface="Cambria Math" panose="02040503050406030204" pitchFamily="18" charset="0"/>
                          </a:rPr>
                          <m:t>𝑛𝑒𝑤</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𝑝</m:t>
                        </m:r>
                      </m:e>
                      <m:sub>
                        <m:r>
                          <a:rPr lang="en-US" sz="1600" i="1">
                            <a:latin typeface="Cambria Math" panose="02040503050406030204" pitchFamily="18" charset="0"/>
                          </a:rPr>
                          <m:t>𝑛𝑒𝑤</m:t>
                        </m:r>
                      </m:sub>
                    </m:sSub>
                    <m:r>
                      <a:rPr lang="en-US" sz="1600" i="1">
                        <a:latin typeface="Cambria Math" panose="02040503050406030204" pitchFamily="18" charset="0"/>
                      </a:rPr>
                      <m:t>=</m:t>
                    </m:r>
                    <m:func>
                      <m:funcPr>
                        <m:ctrlPr>
                          <a:rPr lang="en-US" sz="1600" i="1">
                            <a:latin typeface="Cambria Math" panose="02040503050406030204" pitchFamily="18" charset="0"/>
                          </a:rPr>
                        </m:ctrlPr>
                      </m:funcPr>
                      <m:fName>
                        <m:r>
                          <m:rPr>
                            <m:sty m:val="p"/>
                          </m:rPr>
                          <a:rPr lang="en-US" sz="1600">
                            <a:latin typeface="Cambria Math" panose="02040503050406030204" pitchFamily="18" charset="0"/>
                          </a:rPr>
                          <m:t>det</m:t>
                        </m:r>
                      </m:fName>
                      <m:e>
                        <m:d>
                          <m:dPr>
                            <m:ctrlPr>
                              <a:rPr lang="en-US" sz="1600" i="1">
                                <a:latin typeface="Cambria Math" panose="02040503050406030204" pitchFamily="18" charset="0"/>
                              </a:rPr>
                            </m:ctrlPr>
                          </m:dPr>
                          <m:e>
                            <m:sSubSup>
                              <m:sSubSupPr>
                                <m:ctrlPr>
                                  <a:rPr lang="en-US" sz="1600" i="1">
                                    <a:latin typeface="Cambria Math" panose="02040503050406030204" pitchFamily="18" charset="0"/>
                                  </a:rPr>
                                </m:ctrlPr>
                              </m:sSubSupPr>
                              <m:e>
                                <m:r>
                                  <a:rPr lang="en-US" sz="1600" i="1">
                                    <a:latin typeface="Cambria Math" panose="02040503050406030204" pitchFamily="18" charset="0"/>
                                  </a:rPr>
                                  <m:t>𝑋</m:t>
                                </m:r>
                              </m:e>
                              <m:sub>
                                <m:r>
                                  <a:rPr lang="en-US" sz="1600" i="1">
                                    <a:latin typeface="Cambria Math" panose="02040503050406030204" pitchFamily="18" charset="0"/>
                                  </a:rPr>
                                  <m:t>𝑜𝑙𝑑</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𝑋</m:t>
                                </m:r>
                              </m:e>
                              <m:sub>
                                <m:r>
                                  <a:rPr lang="en-US" sz="1600" i="1">
                                    <a:latin typeface="Cambria Math" panose="02040503050406030204" pitchFamily="18" charset="0"/>
                                  </a:rPr>
                                  <m:t>𝑜𝑙𝑑</m:t>
                                </m:r>
                              </m:sub>
                            </m:sSub>
                          </m:e>
                        </m:d>
                      </m:e>
                    </m:func>
                    <m:r>
                      <a:rPr lang="en-US" sz="1600" i="1">
                        <a:latin typeface="Cambria Math" panose="02040503050406030204" pitchFamily="18" charset="0"/>
                      </a:rPr>
                      <m:t>∗</m:t>
                    </m:r>
                    <m:d>
                      <m:dPr>
                        <m:ctrlPr>
                          <a:rPr lang="en-US" sz="1600" i="1">
                            <a:latin typeface="Cambria Math" panose="02040503050406030204" pitchFamily="18" charset="0"/>
                          </a:rPr>
                        </m:ctrlPr>
                      </m:dPr>
                      <m:e>
                        <m:r>
                          <a:rPr lang="en-US" sz="1600" i="1">
                            <a:latin typeface="Cambria Math" panose="02040503050406030204" pitchFamily="18" charset="0"/>
                          </a:rPr>
                          <m:t>1+</m:t>
                        </m:r>
                        <m:r>
                          <m:rPr>
                            <m:sty m:val="p"/>
                          </m:rPr>
                          <a:rPr lang="en-US" sz="1600">
                            <a:latin typeface="Cambria Math" panose="02040503050406030204" pitchFamily="18" charset="0"/>
                          </a:rPr>
                          <m:t>Δ</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e>
                    </m:d>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𝑝</m:t>
                        </m:r>
                      </m:e>
                      <m:sub>
                        <m:r>
                          <a:rPr lang="en-US" sz="1600" i="1">
                            <a:latin typeface="Cambria Math" panose="02040503050406030204" pitchFamily="18" charset="0"/>
                          </a:rPr>
                          <m:t>𝑛𝑒𝑤</m:t>
                        </m:r>
                      </m:sub>
                    </m:sSub>
                  </m:oMath>
                </a14:m>
                <a:endParaRPr lang="en-US" sz="1600" dirty="0"/>
              </a:p>
              <a:p>
                <a:pPr>
                  <a:lnSpc>
                    <a:spcPct val="100000"/>
                  </a:lnSpc>
                  <a:spcBef>
                    <a:spcPts val="0"/>
                  </a:spcBef>
                  <a:spcAft>
                    <a:spcPts val="600"/>
                  </a:spcAft>
                </a:pPr>
                <a14:m>
                  <m:oMath xmlns:m="http://schemas.openxmlformats.org/officeDocument/2006/math">
                    <m:sSub>
                      <m:sSubPr>
                        <m:ctrlPr>
                          <a:rPr lang="en-US" sz="1600" i="1">
                            <a:latin typeface="Cambria Math" panose="02040503050406030204" pitchFamily="18" charset="0"/>
                          </a:rPr>
                        </m:ctrlPr>
                      </m:sSubPr>
                      <m:e>
                        <m:r>
                          <m:rPr>
                            <m:sty m:val="p"/>
                          </m:rPr>
                          <a:rPr lang="en-US" sz="1600">
                            <a:latin typeface="Cambria Math" panose="02040503050406030204" pitchFamily="18" charset="0"/>
                          </a:rPr>
                          <m:t>Δ</m:t>
                        </m:r>
                      </m:e>
                      <m:sub>
                        <m:r>
                          <a:rPr lang="en-US" sz="1600" i="1">
                            <a:latin typeface="Cambria Math" panose="02040503050406030204" pitchFamily="18" charset="0"/>
                          </a:rPr>
                          <m:t>𝑝</m:t>
                        </m:r>
                      </m:sub>
                    </m:sSub>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r>
                      <a:rPr lang="en-US" sz="1600" i="1">
                        <a:latin typeface="Cambria Math" panose="02040503050406030204" pitchFamily="18" charset="0"/>
                      </a:rPr>
                      <m:t>=</m:t>
                    </m:r>
                    <m:f>
                      <m:fPr>
                        <m:ctrlPr>
                          <a:rPr lang="en-US" sz="1600" i="1">
                            <a:latin typeface="Cambria Math" panose="02040503050406030204" pitchFamily="18" charset="0"/>
                          </a:rPr>
                        </m:ctrlPr>
                      </m:fPr>
                      <m:num>
                        <m:func>
                          <m:funcPr>
                            <m:ctrlPr>
                              <a:rPr lang="en-US" sz="1600" i="1">
                                <a:latin typeface="Cambria Math" panose="02040503050406030204" pitchFamily="18" charset="0"/>
                              </a:rPr>
                            </m:ctrlPr>
                          </m:funcPr>
                          <m:fName>
                            <m:r>
                              <m:rPr>
                                <m:sty m:val="p"/>
                              </m:rPr>
                              <a:rPr lang="en-US" sz="1600">
                                <a:latin typeface="Cambria Math" panose="02040503050406030204" pitchFamily="18" charset="0"/>
                              </a:rPr>
                              <m:t>det</m:t>
                            </m:r>
                          </m:fName>
                          <m:e>
                            <m:d>
                              <m:dPr>
                                <m:ctrlPr>
                                  <a:rPr lang="en-US" sz="1600" i="1">
                                    <a:latin typeface="Cambria Math" panose="02040503050406030204" pitchFamily="18" charset="0"/>
                                  </a:rPr>
                                </m:ctrlPr>
                              </m:dPr>
                              <m:e>
                                <m:sSubSup>
                                  <m:sSubSupPr>
                                    <m:ctrlPr>
                                      <a:rPr lang="en-US" sz="1600" i="1">
                                        <a:latin typeface="Cambria Math" panose="02040503050406030204" pitchFamily="18" charset="0"/>
                                      </a:rPr>
                                    </m:ctrlPr>
                                  </m:sSubSupPr>
                                  <m:e>
                                    <m:r>
                                      <a:rPr lang="en-US" sz="1600" i="1">
                                        <a:latin typeface="Cambria Math" panose="02040503050406030204" pitchFamily="18" charset="0"/>
                                      </a:rPr>
                                      <m:t>𝑋</m:t>
                                    </m:r>
                                  </m:e>
                                  <m:sub>
                                    <m:r>
                                      <a:rPr lang="en-US" sz="1600" i="1">
                                        <a:latin typeface="Cambria Math" panose="02040503050406030204" pitchFamily="18" charset="0"/>
                                      </a:rPr>
                                      <m:t>𝑜𝑙𝑑</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𝑋</m:t>
                                    </m:r>
                                  </m:e>
                                  <m:sub>
                                    <m:r>
                                      <a:rPr lang="en-US" sz="1600" i="1">
                                        <a:latin typeface="Cambria Math" panose="02040503050406030204" pitchFamily="18" charset="0"/>
                                      </a:rPr>
                                      <m:t>𝑜𝑙𝑑</m:t>
                                    </m:r>
                                  </m:sub>
                                </m:sSub>
                              </m:e>
                            </m:d>
                          </m:e>
                        </m:func>
                        <m:r>
                          <a:rPr lang="en-US" sz="1600" i="1">
                            <a:latin typeface="Cambria Math" panose="02040503050406030204" pitchFamily="18" charset="0"/>
                          </a:rPr>
                          <m:t>∗</m:t>
                        </m:r>
                        <m:d>
                          <m:dPr>
                            <m:ctrlPr>
                              <a:rPr lang="en-US" sz="1600" i="1">
                                <a:latin typeface="Cambria Math" panose="02040503050406030204" pitchFamily="18" charset="0"/>
                              </a:rPr>
                            </m:ctrlPr>
                          </m:dPr>
                          <m:e>
                            <m:r>
                              <a:rPr lang="en-US" sz="1600" i="1">
                                <a:latin typeface="Cambria Math" panose="02040503050406030204" pitchFamily="18" charset="0"/>
                              </a:rPr>
                              <m:t>1+</m:t>
                            </m:r>
                            <m:r>
                              <m:rPr>
                                <m:sty m:val="p"/>
                              </m:rPr>
                              <a:rPr lang="en-US" sz="1600">
                                <a:latin typeface="Cambria Math" panose="02040503050406030204" pitchFamily="18" charset="0"/>
                              </a:rPr>
                              <m:t>Δ</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e>
                        </m:d>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𝑝</m:t>
                            </m:r>
                          </m:e>
                          <m:sub>
                            <m:r>
                              <a:rPr lang="en-US" sz="1600" i="1">
                                <a:latin typeface="Cambria Math" panose="02040503050406030204" pitchFamily="18" charset="0"/>
                              </a:rPr>
                              <m:t>𝑛𝑒𝑤</m:t>
                            </m:r>
                          </m:sub>
                        </m:sSub>
                      </m:num>
                      <m:den>
                        <m:func>
                          <m:funcPr>
                            <m:ctrlPr>
                              <a:rPr lang="en-US" sz="1600" i="1">
                                <a:latin typeface="Cambria Math" panose="02040503050406030204" pitchFamily="18" charset="0"/>
                              </a:rPr>
                            </m:ctrlPr>
                          </m:funcPr>
                          <m:fName>
                            <m:r>
                              <m:rPr>
                                <m:sty m:val="p"/>
                              </m:rPr>
                              <a:rPr lang="en-US" sz="1600">
                                <a:latin typeface="Cambria Math" panose="02040503050406030204" pitchFamily="18" charset="0"/>
                              </a:rPr>
                              <m:t>det</m:t>
                            </m:r>
                          </m:fName>
                          <m:e>
                            <m:d>
                              <m:dPr>
                                <m:ctrlPr>
                                  <a:rPr lang="en-US" sz="1600" i="1">
                                    <a:latin typeface="Cambria Math" panose="02040503050406030204" pitchFamily="18" charset="0"/>
                                  </a:rPr>
                                </m:ctrlPr>
                              </m:dPr>
                              <m:e>
                                <m:sSubSup>
                                  <m:sSubSupPr>
                                    <m:ctrlPr>
                                      <a:rPr lang="en-US" sz="1600" i="1">
                                        <a:latin typeface="Cambria Math" panose="02040503050406030204" pitchFamily="18" charset="0"/>
                                      </a:rPr>
                                    </m:ctrlPr>
                                  </m:sSubSupPr>
                                  <m:e>
                                    <m:r>
                                      <a:rPr lang="en-US" sz="1600" i="1">
                                        <a:latin typeface="Cambria Math" panose="02040503050406030204" pitchFamily="18" charset="0"/>
                                      </a:rPr>
                                      <m:t>𝑋</m:t>
                                    </m:r>
                                  </m:e>
                                  <m:sub>
                                    <m:r>
                                      <a:rPr lang="en-US" sz="1600" i="1">
                                        <a:latin typeface="Cambria Math" panose="02040503050406030204" pitchFamily="18" charset="0"/>
                                      </a:rPr>
                                      <m:t>𝑜𝑙𝑑</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𝑋</m:t>
                                    </m:r>
                                  </m:e>
                                  <m:sub>
                                    <m:r>
                                      <a:rPr lang="en-US" sz="1600" i="1">
                                        <a:latin typeface="Cambria Math" panose="02040503050406030204" pitchFamily="18" charset="0"/>
                                      </a:rPr>
                                      <m:t>𝑜𝑙𝑑</m:t>
                                    </m:r>
                                  </m:sub>
                                </m:sSub>
                              </m:e>
                            </m:d>
                          </m:e>
                        </m:func>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𝑝</m:t>
                            </m:r>
                          </m:e>
                          <m:sub>
                            <m:r>
                              <a:rPr lang="en-US" sz="1600" i="1">
                                <a:latin typeface="Cambria Math" panose="02040503050406030204" pitchFamily="18" charset="0"/>
                              </a:rPr>
                              <m:t>𝑜𝑙𝑑</m:t>
                            </m:r>
                          </m:sub>
                        </m:sSub>
                      </m:den>
                    </m:f>
                    <m:r>
                      <a:rPr lang="en-US" sz="1600" i="1">
                        <a:latin typeface="Cambria Math" panose="02040503050406030204" pitchFamily="18" charset="0"/>
                      </a:rPr>
                      <m:t>−1</m:t>
                    </m:r>
                  </m:oMath>
                </a14:m>
                <a:endParaRPr lang="en-US" sz="1600" dirty="0"/>
              </a:p>
              <a:p>
                <a:pPr>
                  <a:lnSpc>
                    <a:spcPct val="100000"/>
                  </a:lnSpc>
                  <a:spcBef>
                    <a:spcPts val="0"/>
                  </a:spcBef>
                  <a:spcAft>
                    <a:spcPts val="600"/>
                  </a:spcAft>
                </a:pPr>
                <a14:m>
                  <m:oMath xmlns:m="http://schemas.openxmlformats.org/officeDocument/2006/math">
                    <m:sSubSup>
                      <m:sSubSupPr>
                        <m:ctrlPr>
                          <a:rPr lang="en-US" sz="1600" i="1">
                            <a:latin typeface="Cambria Math" panose="02040503050406030204" pitchFamily="18" charset="0"/>
                          </a:rPr>
                        </m:ctrlPr>
                      </m:sSubSupPr>
                      <m:e>
                        <m:r>
                          <m:rPr>
                            <m:sty m:val="p"/>
                          </m:rPr>
                          <a:rPr lang="en-US" sz="1600">
                            <a:latin typeface="Cambria Math" panose="02040503050406030204" pitchFamily="18" charset="0"/>
                          </a:rPr>
                          <m:t>det</m:t>
                        </m:r>
                        <m:r>
                          <a:rPr lang="en-US" sz="1600" i="1">
                            <a:latin typeface="Cambria Math" panose="02040503050406030204" pitchFamily="18" charset="0"/>
                          </a:rPr>
                          <m:t>(</m:t>
                        </m:r>
                        <m:r>
                          <a:rPr lang="en-US" sz="1600" i="1">
                            <a:latin typeface="Cambria Math" panose="02040503050406030204" pitchFamily="18" charset="0"/>
                          </a:rPr>
                          <m:t>𝑋</m:t>
                        </m:r>
                      </m:e>
                      <m:sub>
                        <m:r>
                          <a:rPr lang="en-US" sz="1600" i="1">
                            <a:latin typeface="Cambria Math" panose="02040503050406030204" pitchFamily="18" charset="0"/>
                          </a:rPr>
                          <m:t>𝑛𝑒𝑤</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𝑋</m:t>
                        </m:r>
                      </m:e>
                      <m:sub>
                        <m:r>
                          <a:rPr lang="en-US" sz="1600" i="1">
                            <a:latin typeface="Cambria Math" panose="02040503050406030204" pitchFamily="18" charset="0"/>
                          </a:rPr>
                          <m:t>𝑛𝑒𝑤</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𝑝</m:t>
                        </m:r>
                      </m:e>
                      <m:sub>
                        <m:r>
                          <a:rPr lang="en-US" sz="1600" i="1">
                            <a:latin typeface="Cambria Math" panose="02040503050406030204" pitchFamily="18" charset="0"/>
                          </a:rPr>
                          <m:t>𝑛𝑒𝑤</m:t>
                        </m:r>
                      </m:sub>
                    </m:sSub>
                    <m:r>
                      <a:rPr lang="en-US" sz="1600" i="1">
                        <a:latin typeface="Cambria Math" panose="02040503050406030204" pitchFamily="18" charset="0"/>
                      </a:rPr>
                      <m:t>=</m:t>
                    </m:r>
                    <m:d>
                      <m:dPr>
                        <m:ctrlPr>
                          <a:rPr lang="en-US" sz="1600" i="1">
                            <a:latin typeface="Cambria Math" panose="02040503050406030204" pitchFamily="18" charset="0"/>
                          </a:rPr>
                        </m:ctrlPr>
                      </m:dPr>
                      <m:e>
                        <m:func>
                          <m:funcPr>
                            <m:ctrlPr>
                              <a:rPr lang="en-US" sz="1600" i="1">
                                <a:latin typeface="Cambria Math" panose="02040503050406030204" pitchFamily="18" charset="0"/>
                              </a:rPr>
                            </m:ctrlPr>
                          </m:funcPr>
                          <m:fName>
                            <m:r>
                              <m:rPr>
                                <m:sty m:val="p"/>
                              </m:rPr>
                              <a:rPr lang="en-US" sz="1600">
                                <a:latin typeface="Cambria Math" panose="02040503050406030204" pitchFamily="18" charset="0"/>
                              </a:rPr>
                              <m:t>det</m:t>
                            </m:r>
                          </m:fName>
                          <m:e>
                            <m:d>
                              <m:dPr>
                                <m:ctrlPr>
                                  <a:rPr lang="en-US" sz="1600" i="1">
                                    <a:latin typeface="Cambria Math" panose="02040503050406030204" pitchFamily="18" charset="0"/>
                                  </a:rPr>
                                </m:ctrlPr>
                              </m:dPr>
                              <m:e>
                                <m:sSubSup>
                                  <m:sSubSupPr>
                                    <m:ctrlPr>
                                      <a:rPr lang="en-US" sz="1600" i="1">
                                        <a:latin typeface="Cambria Math" panose="02040503050406030204" pitchFamily="18" charset="0"/>
                                      </a:rPr>
                                    </m:ctrlPr>
                                  </m:sSubSupPr>
                                  <m:e>
                                    <m:r>
                                      <a:rPr lang="en-US" sz="1600" i="1">
                                        <a:latin typeface="Cambria Math" panose="02040503050406030204" pitchFamily="18" charset="0"/>
                                      </a:rPr>
                                      <m:t>𝑋</m:t>
                                    </m:r>
                                  </m:e>
                                  <m:sub>
                                    <m:r>
                                      <a:rPr lang="en-US" sz="1600" i="1">
                                        <a:latin typeface="Cambria Math" panose="02040503050406030204" pitchFamily="18" charset="0"/>
                                      </a:rPr>
                                      <m:t>𝑜𝑙𝑑</m:t>
                                    </m:r>
                                  </m:sub>
                                  <m:sup>
                                    <m:r>
                                      <a:rPr lang="en-US" sz="1600" i="1">
                                        <a:latin typeface="Cambria Math" panose="02040503050406030204" pitchFamily="18" charset="0"/>
                                      </a:rPr>
                                      <m:t>𝑇</m:t>
                                    </m:r>
                                  </m:sup>
                                </m:sSubSup>
                                <m:sSub>
                                  <m:sSubPr>
                                    <m:ctrlPr>
                                      <a:rPr lang="en-US" sz="1600" i="1">
                                        <a:latin typeface="Cambria Math" panose="02040503050406030204" pitchFamily="18" charset="0"/>
                                      </a:rPr>
                                    </m:ctrlPr>
                                  </m:sSubPr>
                                  <m:e>
                                    <m:r>
                                      <a:rPr lang="en-US" sz="1600" i="1">
                                        <a:latin typeface="Cambria Math" panose="02040503050406030204" pitchFamily="18" charset="0"/>
                                      </a:rPr>
                                      <m:t>𝑋</m:t>
                                    </m:r>
                                  </m:e>
                                  <m:sub>
                                    <m:r>
                                      <a:rPr lang="en-US" sz="1600" i="1">
                                        <a:latin typeface="Cambria Math" panose="02040503050406030204" pitchFamily="18" charset="0"/>
                                      </a:rPr>
                                      <m:t>𝑜𝑙𝑑</m:t>
                                    </m:r>
                                  </m:sub>
                                </m:sSub>
                              </m:e>
                            </m:d>
                          </m:e>
                        </m:func>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𝑝</m:t>
                            </m:r>
                          </m:e>
                          <m:sub>
                            <m:r>
                              <a:rPr lang="en-US" sz="1600" i="1">
                                <a:latin typeface="Cambria Math" panose="02040503050406030204" pitchFamily="18" charset="0"/>
                              </a:rPr>
                              <m:t>𝑜𝑙𝑑</m:t>
                            </m:r>
                          </m:sub>
                        </m:sSub>
                      </m:e>
                    </m:d>
                    <m:r>
                      <a:rPr lang="en-US" sz="1600" i="1">
                        <a:latin typeface="Cambria Math" panose="02040503050406030204" pitchFamily="18" charset="0"/>
                      </a:rPr>
                      <m:t>∗</m:t>
                    </m:r>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a:latin typeface="Cambria Math" panose="02040503050406030204" pitchFamily="18" charset="0"/>
                              </a:rPr>
                              <m:t>1+</m:t>
                            </m:r>
                            <m:r>
                              <m:rPr>
                                <m:sty m:val="p"/>
                              </m:rPr>
                              <a:rPr lang="en-US" sz="1600">
                                <a:latin typeface="Cambria Math" panose="02040503050406030204" pitchFamily="18" charset="0"/>
                              </a:rPr>
                              <m:t>Δ</m:t>
                            </m:r>
                          </m:e>
                          <m:sub>
                            <m:r>
                              <a:rPr lang="en-US" sz="1600" i="1">
                                <a:latin typeface="Cambria Math" panose="02040503050406030204" pitchFamily="18" charset="0"/>
                              </a:rPr>
                              <m:t>𝑝</m:t>
                            </m:r>
                          </m:sub>
                        </m:sSub>
                        <m:d>
                          <m:dPr>
                            <m:ctrlPr>
                              <a:rPr lang="en-US" sz="1600" i="1">
                                <a:latin typeface="Cambria Math" panose="02040503050406030204" pitchFamily="18" charset="0"/>
                              </a:rPr>
                            </m:ctrlPr>
                          </m:dPr>
                          <m:e>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e>
                        </m:d>
                      </m:e>
                    </m:d>
                  </m:oMath>
                </a14:m>
                <a:endParaRPr lang="en-US" sz="1600" dirty="0"/>
              </a:p>
              <a:p>
                <a:pPr marL="0" indent="0">
                  <a:lnSpc>
                    <a:spcPct val="100000"/>
                  </a:lnSpc>
                  <a:spcBef>
                    <a:spcPts val="0"/>
                  </a:spcBef>
                  <a:spcAft>
                    <a:spcPts val="600"/>
                  </a:spcAft>
                  <a:buNone/>
                </a:pPr>
                <a:endParaRPr lang="en-US" sz="1600" dirty="0"/>
              </a:p>
            </p:txBody>
          </p:sp>
        </mc:Choice>
        <mc:Fallback xmlns="">
          <p:sp>
            <p:nvSpPr>
              <p:cNvPr id="4" name="Content Placeholder 3">
                <a:extLst>
                  <a:ext uri="{FF2B5EF4-FFF2-40B4-BE49-F238E27FC236}">
                    <a16:creationId xmlns:a16="http://schemas.microsoft.com/office/drawing/2014/main" id="{59549E86-6CD6-6545-A046-5A1524C595EE}"/>
                  </a:ext>
                </a:extLst>
              </p:cNvPr>
              <p:cNvSpPr>
                <a:spLocks noGrp="1" noRot="1" noChangeAspect="1" noMove="1" noResize="1" noEditPoints="1" noAdjustHandles="1" noChangeArrowheads="1" noChangeShapeType="1" noTextEdit="1"/>
              </p:cNvSpPr>
              <p:nvPr>
                <p:ph sz="half" idx="2"/>
              </p:nvPr>
            </p:nvSpPr>
            <p:spPr>
              <a:xfrm>
                <a:off x="6172199" y="1449659"/>
                <a:ext cx="5726151" cy="4727304"/>
              </a:xfrm>
              <a:blipFill>
                <a:blip r:embed="rId3"/>
                <a:stretch>
                  <a:fillRect l="-442" t="-268"/>
                </a:stretch>
              </a:blipFill>
            </p:spPr>
            <p:txBody>
              <a:bodyPr/>
              <a:lstStyle/>
              <a:p>
                <a:r>
                  <a:rPr lang="en-US">
                    <a:noFill/>
                  </a:rPr>
                  <a:t> </a:t>
                </a:r>
              </a:p>
            </p:txBody>
          </p:sp>
        </mc:Fallback>
      </mc:AlternateContent>
    </p:spTree>
    <p:extLst>
      <p:ext uri="{BB962C8B-B14F-4D97-AF65-F5344CB8AC3E}">
        <p14:creationId xmlns:p14="http://schemas.microsoft.com/office/powerpoint/2010/main" val="3971934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D49C3-66EE-D04B-AF80-808DFAE64D63}"/>
              </a:ext>
            </a:extLst>
          </p:cNvPr>
          <p:cNvSpPr>
            <a:spLocks noGrp="1"/>
          </p:cNvSpPr>
          <p:nvPr>
            <p:ph type="title"/>
          </p:nvPr>
        </p:nvSpPr>
        <p:spPr/>
        <p:txBody>
          <a:bodyPr>
            <a:normAutofit/>
          </a:bodyPr>
          <a:lstStyle/>
          <a:p>
            <a:r>
              <a:rPr lang="en-US" dirty="0"/>
              <a:t>Exhaustive iterative/recursive search is expensive (time, memory, energy)!  How can we speed it up? </a:t>
            </a:r>
          </a:p>
        </p:txBody>
      </p:sp>
      <p:sp>
        <p:nvSpPr>
          <p:cNvPr id="3" name="Content Placeholder 2">
            <a:extLst>
              <a:ext uri="{FF2B5EF4-FFF2-40B4-BE49-F238E27FC236}">
                <a16:creationId xmlns:a16="http://schemas.microsoft.com/office/drawing/2014/main" id="{45956FE3-8B0F-894B-9631-3B76E8D0A75C}"/>
              </a:ext>
            </a:extLst>
          </p:cNvPr>
          <p:cNvSpPr>
            <a:spLocks noGrp="1"/>
          </p:cNvSpPr>
          <p:nvPr>
            <p:ph sz="half" idx="1"/>
          </p:nvPr>
        </p:nvSpPr>
        <p:spPr>
          <a:xfrm>
            <a:off x="412595" y="1690688"/>
            <a:ext cx="5607205" cy="4486275"/>
          </a:xfrm>
        </p:spPr>
        <p:txBody>
          <a:bodyPr>
            <a:noAutofit/>
          </a:bodyPr>
          <a:lstStyle/>
          <a:p>
            <a:pPr marL="0" lvl="0" indent="0">
              <a:buNone/>
            </a:pPr>
            <a:r>
              <a:rPr lang="en-US" sz="1600" dirty="0"/>
              <a:t>Genetic Algorithm:</a:t>
            </a:r>
          </a:p>
          <a:p>
            <a:pPr marL="285750" lvl="0" indent="-285750">
              <a:buFont typeface="+mj-lt"/>
              <a:buAutoNum type="arabicPeriod"/>
            </a:pPr>
            <a:r>
              <a:rPr lang="en-US" sz="1600" dirty="0"/>
              <a:t>Generate the initial herd of size population – a list of randomly generated designs</a:t>
            </a:r>
          </a:p>
          <a:p>
            <a:pPr marL="285750" lvl="0" indent="-285750">
              <a:buFont typeface="+mj-lt"/>
              <a:buAutoNum type="arabicPeriod"/>
            </a:pPr>
            <a:r>
              <a:rPr lang="en-US" sz="1600" dirty="0"/>
              <a:t>Calculate the d-optimality of each.  Preserve some number of elites.</a:t>
            </a:r>
          </a:p>
          <a:p>
            <a:pPr marL="285750" lvl="0" indent="-285750">
              <a:buFont typeface="+mj-lt"/>
              <a:buAutoNum type="arabicPeriod"/>
            </a:pPr>
            <a:r>
              <a:rPr lang="en-US" sz="1600" dirty="0"/>
              <a:t>Breed random pairs of the non-elite stock (i.e., generate 2 new designs with random 50% from each parent).</a:t>
            </a:r>
          </a:p>
          <a:p>
            <a:pPr marL="285750" lvl="0" indent="-285750">
              <a:buFont typeface="+mj-lt"/>
              <a:buAutoNum type="arabicPeriod"/>
            </a:pPr>
            <a:r>
              <a:rPr lang="en-US" sz="1600" dirty="0"/>
              <a:t>Randomly mutate cells within the children.</a:t>
            </a:r>
          </a:p>
          <a:p>
            <a:pPr marL="285750" lvl="0" indent="-285750">
              <a:buFont typeface="+mj-lt"/>
              <a:buAutoNum type="arabicPeriod"/>
            </a:pPr>
            <a:r>
              <a:rPr lang="en-US" sz="1600" dirty="0"/>
              <a:t>Recombine the herd and assess the fitness (d-optimality) of each.  Cull the poor performers, keeping only population.</a:t>
            </a:r>
          </a:p>
          <a:p>
            <a:pPr marL="285750" lvl="0" indent="-285750">
              <a:buFont typeface="+mj-lt"/>
              <a:buAutoNum type="arabicPeriod"/>
            </a:pPr>
            <a:r>
              <a:rPr lang="en-US" sz="1600" dirty="0"/>
              <a:t>Identify the most fit of the new generation; compare fitness to best from prior generation.  If fitness increase is sufficiently large, increment the number of generations and go back to step 2.  Otherwise stop.  If the maximum number of generations is reached, stop.</a:t>
            </a:r>
          </a:p>
        </p:txBody>
      </p:sp>
      <p:grpSp>
        <p:nvGrpSpPr>
          <p:cNvPr id="91" name="Group 90">
            <a:extLst>
              <a:ext uri="{FF2B5EF4-FFF2-40B4-BE49-F238E27FC236}">
                <a16:creationId xmlns:a16="http://schemas.microsoft.com/office/drawing/2014/main" id="{6C65E126-23D5-E344-BDF2-94AE0BC343C6}"/>
              </a:ext>
            </a:extLst>
          </p:cNvPr>
          <p:cNvGrpSpPr/>
          <p:nvPr/>
        </p:nvGrpSpPr>
        <p:grpSpPr>
          <a:xfrm>
            <a:off x="5997033" y="1690688"/>
            <a:ext cx="2292040" cy="1435371"/>
            <a:chOff x="5997033" y="1690688"/>
            <a:chExt cx="2292040" cy="1435371"/>
          </a:xfrm>
        </p:grpSpPr>
        <p:sp>
          <p:nvSpPr>
            <p:cNvPr id="5" name="Rectangle 4">
              <a:extLst>
                <a:ext uri="{FF2B5EF4-FFF2-40B4-BE49-F238E27FC236}">
                  <a16:creationId xmlns:a16="http://schemas.microsoft.com/office/drawing/2014/main" id="{5948FFF0-6423-824D-A9DE-38908EB494B1}"/>
                </a:ext>
              </a:extLst>
            </p:cNvPr>
            <p:cNvSpPr/>
            <p:nvPr/>
          </p:nvSpPr>
          <p:spPr>
            <a:xfrm>
              <a:off x="6512312" y="1690688"/>
              <a:ext cx="1014761" cy="673371"/>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C77F93-5607-AD49-9327-B0423E835091}"/>
                </a:ext>
              </a:extLst>
            </p:cNvPr>
            <p:cNvSpPr/>
            <p:nvPr/>
          </p:nvSpPr>
          <p:spPr>
            <a:xfrm>
              <a:off x="6664712" y="1843088"/>
              <a:ext cx="1014761" cy="673371"/>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EECDAE6-3CB2-CF48-9CFF-D855F4219067}"/>
                </a:ext>
              </a:extLst>
            </p:cNvPr>
            <p:cNvSpPr/>
            <p:nvPr/>
          </p:nvSpPr>
          <p:spPr>
            <a:xfrm>
              <a:off x="6817112" y="1995488"/>
              <a:ext cx="1014761" cy="67337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22BE8EF-3058-7E44-B7E1-4803515114EE}"/>
                </a:ext>
              </a:extLst>
            </p:cNvPr>
            <p:cNvSpPr/>
            <p:nvPr/>
          </p:nvSpPr>
          <p:spPr>
            <a:xfrm>
              <a:off x="6969512" y="2147888"/>
              <a:ext cx="1014761" cy="67337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8D25651-172E-4849-9114-83BB2DFDD2F4}"/>
                </a:ext>
              </a:extLst>
            </p:cNvPr>
            <p:cNvSpPr/>
            <p:nvPr/>
          </p:nvSpPr>
          <p:spPr>
            <a:xfrm>
              <a:off x="7121912" y="2300288"/>
              <a:ext cx="1014761" cy="673371"/>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E3F1D72-DDD4-5A46-B095-8E287B4A8A34}"/>
                </a:ext>
              </a:extLst>
            </p:cNvPr>
            <p:cNvSpPr/>
            <p:nvPr/>
          </p:nvSpPr>
          <p:spPr>
            <a:xfrm>
              <a:off x="7274312" y="2452688"/>
              <a:ext cx="1014761" cy="6733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630F395-333D-2C4E-A6F6-7F3CFD884FB0}"/>
                </a:ext>
              </a:extLst>
            </p:cNvPr>
            <p:cNvSpPr/>
            <p:nvPr/>
          </p:nvSpPr>
          <p:spPr>
            <a:xfrm>
              <a:off x="5997033" y="1758670"/>
              <a:ext cx="405161" cy="405161"/>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1</a:t>
              </a:r>
            </a:p>
          </p:txBody>
        </p:sp>
      </p:grpSp>
      <p:grpSp>
        <p:nvGrpSpPr>
          <p:cNvPr id="92" name="Group 91">
            <a:extLst>
              <a:ext uri="{FF2B5EF4-FFF2-40B4-BE49-F238E27FC236}">
                <a16:creationId xmlns:a16="http://schemas.microsoft.com/office/drawing/2014/main" id="{20E37DD2-D291-8643-8FEE-1084AAEE24EC}"/>
              </a:ext>
            </a:extLst>
          </p:cNvPr>
          <p:cNvGrpSpPr/>
          <p:nvPr/>
        </p:nvGrpSpPr>
        <p:grpSpPr>
          <a:xfrm>
            <a:off x="8224022" y="1322117"/>
            <a:ext cx="1959829" cy="2088588"/>
            <a:chOff x="8224022" y="1322117"/>
            <a:chExt cx="1959829" cy="2088588"/>
          </a:xfrm>
        </p:grpSpPr>
        <p:sp>
          <p:nvSpPr>
            <p:cNvPr id="11" name="Rectangle 10">
              <a:extLst>
                <a:ext uri="{FF2B5EF4-FFF2-40B4-BE49-F238E27FC236}">
                  <a16:creationId xmlns:a16="http://schemas.microsoft.com/office/drawing/2014/main" id="{091C9963-3237-7F40-A562-BD6CB8EAC7C2}"/>
                </a:ext>
              </a:extLst>
            </p:cNvPr>
            <p:cNvSpPr/>
            <p:nvPr/>
          </p:nvSpPr>
          <p:spPr>
            <a:xfrm>
              <a:off x="8697022" y="1322117"/>
              <a:ext cx="1014761" cy="673371"/>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1FB91A-08C1-284D-9332-1D448E85F6A0}"/>
                </a:ext>
              </a:extLst>
            </p:cNvPr>
            <p:cNvSpPr/>
            <p:nvPr/>
          </p:nvSpPr>
          <p:spPr>
            <a:xfrm>
              <a:off x="8849422" y="1474517"/>
              <a:ext cx="1014761" cy="673371"/>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F5A7093-1904-AD47-8D87-08E02B167C6B}"/>
                </a:ext>
              </a:extLst>
            </p:cNvPr>
            <p:cNvSpPr/>
            <p:nvPr/>
          </p:nvSpPr>
          <p:spPr>
            <a:xfrm>
              <a:off x="8711890" y="2280134"/>
              <a:ext cx="1014761" cy="67337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3F30303-021F-F541-B53F-BE0483E75762}"/>
                </a:ext>
              </a:extLst>
            </p:cNvPr>
            <p:cNvSpPr/>
            <p:nvPr/>
          </p:nvSpPr>
          <p:spPr>
            <a:xfrm>
              <a:off x="8864290" y="2432534"/>
              <a:ext cx="1014761" cy="673371"/>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537194C-769E-F54E-B34F-7B82DC21EFF3}"/>
                </a:ext>
              </a:extLst>
            </p:cNvPr>
            <p:cNvSpPr/>
            <p:nvPr/>
          </p:nvSpPr>
          <p:spPr>
            <a:xfrm>
              <a:off x="9016690" y="2584934"/>
              <a:ext cx="1014761" cy="673371"/>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306638-6562-3048-AB47-64733CAA9911}"/>
                </a:ext>
              </a:extLst>
            </p:cNvPr>
            <p:cNvSpPr/>
            <p:nvPr/>
          </p:nvSpPr>
          <p:spPr>
            <a:xfrm>
              <a:off x="9169090" y="2737334"/>
              <a:ext cx="1014761" cy="6733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6CC39F84-DC62-484B-98A3-C5B557EE0D56}"/>
                </a:ext>
              </a:extLst>
            </p:cNvPr>
            <p:cNvSpPr/>
            <p:nvPr/>
          </p:nvSpPr>
          <p:spPr>
            <a:xfrm>
              <a:off x="8224022" y="1758669"/>
              <a:ext cx="405161" cy="405161"/>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2</a:t>
              </a:r>
            </a:p>
          </p:txBody>
        </p:sp>
      </p:grpSp>
      <p:grpSp>
        <p:nvGrpSpPr>
          <p:cNvPr id="93" name="Group 92">
            <a:extLst>
              <a:ext uri="{FF2B5EF4-FFF2-40B4-BE49-F238E27FC236}">
                <a16:creationId xmlns:a16="http://schemas.microsoft.com/office/drawing/2014/main" id="{110637D8-84A8-F24E-AB22-801808D55FC9}"/>
              </a:ext>
            </a:extLst>
          </p:cNvPr>
          <p:cNvGrpSpPr/>
          <p:nvPr/>
        </p:nvGrpSpPr>
        <p:grpSpPr>
          <a:xfrm>
            <a:off x="10431041" y="1466021"/>
            <a:ext cx="1428284" cy="2263830"/>
            <a:chOff x="10431041" y="1466021"/>
            <a:chExt cx="1428284" cy="2263830"/>
          </a:xfrm>
        </p:grpSpPr>
        <p:sp>
          <p:nvSpPr>
            <p:cNvPr id="17" name="Rectangle 16">
              <a:extLst>
                <a:ext uri="{FF2B5EF4-FFF2-40B4-BE49-F238E27FC236}">
                  <a16:creationId xmlns:a16="http://schemas.microsoft.com/office/drawing/2014/main" id="{401FCB56-235F-B043-A9B2-FE154A797271}"/>
                </a:ext>
              </a:extLst>
            </p:cNvPr>
            <p:cNvSpPr>
              <a:spLocks/>
            </p:cNvSpPr>
            <p:nvPr/>
          </p:nvSpPr>
          <p:spPr>
            <a:xfrm>
              <a:off x="10692164" y="1995488"/>
              <a:ext cx="1014761" cy="336686"/>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93473BC-263F-5449-9017-98CC69A940C4}"/>
                </a:ext>
              </a:extLst>
            </p:cNvPr>
            <p:cNvSpPr>
              <a:spLocks/>
            </p:cNvSpPr>
            <p:nvPr/>
          </p:nvSpPr>
          <p:spPr>
            <a:xfrm>
              <a:off x="10692164" y="2336878"/>
              <a:ext cx="1014761" cy="336686"/>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02DD0F7-C071-0B47-A0FD-9F473C30D065}"/>
                </a:ext>
              </a:extLst>
            </p:cNvPr>
            <p:cNvSpPr>
              <a:spLocks/>
            </p:cNvSpPr>
            <p:nvPr/>
          </p:nvSpPr>
          <p:spPr>
            <a:xfrm>
              <a:off x="10711681" y="2932772"/>
              <a:ext cx="1014761" cy="33668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78F0FB5-713E-8443-B186-479C0537AD78}"/>
                </a:ext>
              </a:extLst>
            </p:cNvPr>
            <p:cNvSpPr>
              <a:spLocks/>
            </p:cNvSpPr>
            <p:nvPr/>
          </p:nvSpPr>
          <p:spPr>
            <a:xfrm>
              <a:off x="10711682" y="3274162"/>
              <a:ext cx="1014761" cy="33668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3710047-E761-1847-A4A7-34C6AAFE89B2}"/>
                </a:ext>
              </a:extLst>
            </p:cNvPr>
            <p:cNvSpPr>
              <a:spLocks/>
            </p:cNvSpPr>
            <p:nvPr/>
          </p:nvSpPr>
          <p:spPr>
            <a:xfrm>
              <a:off x="10844564" y="2512193"/>
              <a:ext cx="1014761" cy="336686"/>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97DF3E1-BE33-EC4B-B29F-90D6B1455C20}"/>
                </a:ext>
              </a:extLst>
            </p:cNvPr>
            <p:cNvSpPr>
              <a:spLocks/>
            </p:cNvSpPr>
            <p:nvPr/>
          </p:nvSpPr>
          <p:spPr>
            <a:xfrm>
              <a:off x="10844564" y="2174995"/>
              <a:ext cx="1014761" cy="336686"/>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491B1B3-D3EA-1347-8BEE-C7975FBE9E15}"/>
                </a:ext>
              </a:extLst>
            </p:cNvPr>
            <p:cNvSpPr>
              <a:spLocks/>
            </p:cNvSpPr>
            <p:nvPr/>
          </p:nvSpPr>
          <p:spPr>
            <a:xfrm>
              <a:off x="10844564" y="3393165"/>
              <a:ext cx="1014761" cy="33668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D9C3EF5-62A9-5748-81AC-F6BDC48FE965}"/>
                </a:ext>
              </a:extLst>
            </p:cNvPr>
            <p:cNvSpPr>
              <a:spLocks/>
            </p:cNvSpPr>
            <p:nvPr/>
          </p:nvSpPr>
          <p:spPr>
            <a:xfrm>
              <a:off x="10844564" y="3053780"/>
              <a:ext cx="1014761" cy="33668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1CE6D76-2879-244A-BCE3-CC424FB4945B}"/>
                </a:ext>
              </a:extLst>
            </p:cNvPr>
            <p:cNvSpPr/>
            <p:nvPr/>
          </p:nvSpPr>
          <p:spPr>
            <a:xfrm>
              <a:off x="10431041" y="1466021"/>
              <a:ext cx="405161" cy="405161"/>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3</a:t>
              </a:r>
            </a:p>
          </p:txBody>
        </p:sp>
      </p:grpSp>
      <p:grpSp>
        <p:nvGrpSpPr>
          <p:cNvPr id="95" name="Group 94">
            <a:extLst>
              <a:ext uri="{FF2B5EF4-FFF2-40B4-BE49-F238E27FC236}">
                <a16:creationId xmlns:a16="http://schemas.microsoft.com/office/drawing/2014/main" id="{25035363-B39C-4948-AE97-91A9F541BAA1}"/>
              </a:ext>
            </a:extLst>
          </p:cNvPr>
          <p:cNvGrpSpPr/>
          <p:nvPr/>
        </p:nvGrpSpPr>
        <p:grpSpPr>
          <a:xfrm>
            <a:off x="9201290" y="3886495"/>
            <a:ext cx="1926107" cy="2342066"/>
            <a:chOff x="9201290" y="3886495"/>
            <a:chExt cx="1926107" cy="2342066"/>
          </a:xfrm>
        </p:grpSpPr>
        <p:grpSp>
          <p:nvGrpSpPr>
            <p:cNvPr id="53" name="Group 52">
              <a:extLst>
                <a:ext uri="{FF2B5EF4-FFF2-40B4-BE49-F238E27FC236}">
                  <a16:creationId xmlns:a16="http://schemas.microsoft.com/office/drawing/2014/main" id="{6E20DB70-350F-7B4E-8BFD-468997C5CBEE}"/>
                </a:ext>
              </a:extLst>
            </p:cNvPr>
            <p:cNvGrpSpPr/>
            <p:nvPr/>
          </p:nvGrpSpPr>
          <p:grpSpPr>
            <a:xfrm>
              <a:off x="9679916" y="5209268"/>
              <a:ext cx="1046728" cy="673884"/>
              <a:chOff x="6817112" y="4121261"/>
              <a:chExt cx="1046728" cy="673884"/>
            </a:xfrm>
          </p:grpSpPr>
          <p:sp>
            <p:nvSpPr>
              <p:cNvPr id="32" name="Rectangle 31">
                <a:extLst>
                  <a:ext uri="{FF2B5EF4-FFF2-40B4-BE49-F238E27FC236}">
                    <a16:creationId xmlns:a16="http://schemas.microsoft.com/office/drawing/2014/main" id="{51EBAB6F-C41A-8D40-8122-F21ADDA0AE72}"/>
                  </a:ext>
                </a:extLst>
              </p:cNvPr>
              <p:cNvSpPr>
                <a:spLocks/>
              </p:cNvSpPr>
              <p:nvPr/>
            </p:nvSpPr>
            <p:spPr>
              <a:xfrm>
                <a:off x="6829659" y="4458459"/>
                <a:ext cx="1014761" cy="336686"/>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4668F2A7-7087-4349-B9E7-1699012DB6D2}"/>
                  </a:ext>
                </a:extLst>
              </p:cNvPr>
              <p:cNvSpPr>
                <a:spLocks/>
              </p:cNvSpPr>
              <p:nvPr/>
            </p:nvSpPr>
            <p:spPr>
              <a:xfrm>
                <a:off x="6829659" y="4121261"/>
                <a:ext cx="1014761" cy="336686"/>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4" name="Straight Connector 43">
                <a:extLst>
                  <a:ext uri="{FF2B5EF4-FFF2-40B4-BE49-F238E27FC236}">
                    <a16:creationId xmlns:a16="http://schemas.microsoft.com/office/drawing/2014/main" id="{CE22D582-3383-FD4D-B70B-CCEE6481913F}"/>
                  </a:ext>
                </a:extLst>
              </p:cNvPr>
              <p:cNvCxnSpPr>
                <a:cxnSpLocks/>
              </p:cNvCxnSpPr>
              <p:nvPr/>
            </p:nvCxnSpPr>
            <p:spPr>
              <a:xfrm flipV="1">
                <a:off x="6863011" y="4206240"/>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A745BA5-30AD-4445-836A-D6663B474A31}"/>
                  </a:ext>
                </a:extLst>
              </p:cNvPr>
              <p:cNvCxnSpPr>
                <a:cxnSpLocks/>
              </p:cNvCxnSpPr>
              <p:nvPr/>
            </p:nvCxnSpPr>
            <p:spPr>
              <a:xfrm flipV="1">
                <a:off x="6863011" y="4373759"/>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84EE1E3-4D42-6048-9461-7D26AE10474F}"/>
                  </a:ext>
                </a:extLst>
              </p:cNvPr>
              <p:cNvCxnSpPr>
                <a:cxnSpLocks/>
              </p:cNvCxnSpPr>
              <p:nvPr/>
            </p:nvCxnSpPr>
            <p:spPr>
              <a:xfrm flipH="1" flipV="1">
                <a:off x="6817112" y="4548562"/>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00EE0C1A-9F07-4A40-8EBC-9D2FDA7B73AA}"/>
                </a:ext>
              </a:extLst>
            </p:cNvPr>
            <p:cNvGrpSpPr/>
            <p:nvPr/>
          </p:nvGrpSpPr>
          <p:grpSpPr>
            <a:xfrm>
              <a:off x="9826162" y="5298533"/>
              <a:ext cx="1044506" cy="676071"/>
              <a:chOff x="7969400" y="5047381"/>
              <a:chExt cx="1044506" cy="676071"/>
            </a:xfrm>
          </p:grpSpPr>
          <p:sp>
            <p:nvSpPr>
              <p:cNvPr id="34" name="Rectangle 33">
                <a:extLst>
                  <a:ext uri="{FF2B5EF4-FFF2-40B4-BE49-F238E27FC236}">
                    <a16:creationId xmlns:a16="http://schemas.microsoft.com/office/drawing/2014/main" id="{E4C5CE9A-D71B-7D4D-9932-303367E2240B}"/>
                  </a:ext>
                </a:extLst>
              </p:cNvPr>
              <p:cNvSpPr>
                <a:spLocks/>
              </p:cNvSpPr>
              <p:nvPr/>
            </p:nvSpPr>
            <p:spPr>
              <a:xfrm>
                <a:off x="7984273" y="5386766"/>
                <a:ext cx="1014761" cy="33668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141DE20-C91E-6645-B38F-6DD7AA1CD737}"/>
                  </a:ext>
                </a:extLst>
              </p:cNvPr>
              <p:cNvSpPr>
                <a:spLocks/>
              </p:cNvSpPr>
              <p:nvPr/>
            </p:nvSpPr>
            <p:spPr>
              <a:xfrm>
                <a:off x="7984273" y="5047381"/>
                <a:ext cx="1014761" cy="33668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04BA73C6-F2E0-4341-BE36-CCBECD6C9FF5}"/>
                  </a:ext>
                </a:extLst>
              </p:cNvPr>
              <p:cNvCxnSpPr>
                <a:cxnSpLocks/>
              </p:cNvCxnSpPr>
              <p:nvPr/>
            </p:nvCxnSpPr>
            <p:spPr>
              <a:xfrm flipV="1">
                <a:off x="8003878" y="5090852"/>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D8D5C3D-4816-AD47-9BAE-ABD70D504DAF}"/>
                  </a:ext>
                </a:extLst>
              </p:cNvPr>
              <p:cNvCxnSpPr>
                <a:cxnSpLocks/>
              </p:cNvCxnSpPr>
              <p:nvPr/>
            </p:nvCxnSpPr>
            <p:spPr>
              <a:xfrm flipH="1" flipV="1">
                <a:off x="7969402" y="5197514"/>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FDAD4CC-06CA-154C-9BAD-77B69883FFDA}"/>
                  </a:ext>
                </a:extLst>
              </p:cNvPr>
              <p:cNvCxnSpPr>
                <a:cxnSpLocks/>
              </p:cNvCxnSpPr>
              <p:nvPr/>
            </p:nvCxnSpPr>
            <p:spPr>
              <a:xfrm flipH="1" flipV="1">
                <a:off x="7969401" y="5377167"/>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64A7217-71A8-F949-AC94-C3AA80F1159D}"/>
                  </a:ext>
                </a:extLst>
              </p:cNvPr>
              <p:cNvCxnSpPr>
                <a:cxnSpLocks/>
              </p:cNvCxnSpPr>
              <p:nvPr/>
            </p:nvCxnSpPr>
            <p:spPr>
              <a:xfrm flipH="1" flipV="1">
                <a:off x="7969400" y="5466165"/>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A0290D9-2629-C84E-9758-68E32A51FAF6}"/>
                  </a:ext>
                </a:extLst>
              </p:cNvPr>
              <p:cNvCxnSpPr>
                <a:cxnSpLocks/>
              </p:cNvCxnSpPr>
              <p:nvPr/>
            </p:nvCxnSpPr>
            <p:spPr>
              <a:xfrm flipV="1">
                <a:off x="8013077" y="5597069"/>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grpSp>
        <p:sp>
          <p:nvSpPr>
            <p:cNvPr id="66" name="Oval 65">
              <a:extLst>
                <a:ext uri="{FF2B5EF4-FFF2-40B4-BE49-F238E27FC236}">
                  <a16:creationId xmlns:a16="http://schemas.microsoft.com/office/drawing/2014/main" id="{04A841EF-E550-DB42-BC24-62CB64A2BFC4}"/>
                </a:ext>
              </a:extLst>
            </p:cNvPr>
            <p:cNvSpPr/>
            <p:nvPr/>
          </p:nvSpPr>
          <p:spPr>
            <a:xfrm>
              <a:off x="9201290" y="3886495"/>
              <a:ext cx="405161" cy="405161"/>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5</a:t>
              </a:r>
            </a:p>
          </p:txBody>
        </p:sp>
        <p:grpSp>
          <p:nvGrpSpPr>
            <p:cNvPr id="68" name="Group 67">
              <a:extLst>
                <a:ext uri="{FF2B5EF4-FFF2-40B4-BE49-F238E27FC236}">
                  <a16:creationId xmlns:a16="http://schemas.microsoft.com/office/drawing/2014/main" id="{0F6FA9B5-B60D-FF45-ABB2-64BD963B4F5A}"/>
                </a:ext>
              </a:extLst>
            </p:cNvPr>
            <p:cNvGrpSpPr/>
            <p:nvPr/>
          </p:nvGrpSpPr>
          <p:grpSpPr>
            <a:xfrm>
              <a:off x="9685583" y="4262900"/>
              <a:ext cx="1041061" cy="678076"/>
              <a:chOff x="6664712" y="3941754"/>
              <a:chExt cx="1041061" cy="678076"/>
            </a:xfrm>
          </p:grpSpPr>
          <p:sp>
            <p:nvSpPr>
              <p:cNvPr id="69" name="Rectangle 68">
                <a:extLst>
                  <a:ext uri="{FF2B5EF4-FFF2-40B4-BE49-F238E27FC236}">
                    <a16:creationId xmlns:a16="http://schemas.microsoft.com/office/drawing/2014/main" id="{33CA3BEA-5660-DA4D-A388-ED92076F4D52}"/>
                  </a:ext>
                </a:extLst>
              </p:cNvPr>
              <p:cNvSpPr>
                <a:spLocks/>
              </p:cNvSpPr>
              <p:nvPr/>
            </p:nvSpPr>
            <p:spPr>
              <a:xfrm>
                <a:off x="6677259" y="3941754"/>
                <a:ext cx="1014761" cy="336686"/>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9BD7F789-0D05-3B47-99D7-EF4E930AA93C}"/>
                  </a:ext>
                </a:extLst>
              </p:cNvPr>
              <p:cNvSpPr>
                <a:spLocks/>
              </p:cNvSpPr>
              <p:nvPr/>
            </p:nvSpPr>
            <p:spPr>
              <a:xfrm>
                <a:off x="6677259" y="4283144"/>
                <a:ext cx="1014761" cy="336686"/>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1" name="Straight Connector 70">
                <a:extLst>
                  <a:ext uri="{FF2B5EF4-FFF2-40B4-BE49-F238E27FC236}">
                    <a16:creationId xmlns:a16="http://schemas.microsoft.com/office/drawing/2014/main" id="{6A159898-0D89-A34E-931B-793F025EA76D}"/>
                  </a:ext>
                </a:extLst>
              </p:cNvPr>
              <p:cNvCxnSpPr>
                <a:cxnSpLocks/>
              </p:cNvCxnSpPr>
              <p:nvPr/>
            </p:nvCxnSpPr>
            <p:spPr>
              <a:xfrm flipV="1">
                <a:off x="6704944" y="4548664"/>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E3E205C-B46A-0842-9CBA-A75D121B8B44}"/>
                  </a:ext>
                </a:extLst>
              </p:cNvPr>
              <p:cNvCxnSpPr>
                <a:cxnSpLocks/>
              </p:cNvCxnSpPr>
              <p:nvPr/>
            </p:nvCxnSpPr>
            <p:spPr>
              <a:xfrm flipV="1">
                <a:off x="6698067" y="4276508"/>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9AB6EB0-6C8E-8C4B-B836-F50A245127DC}"/>
                  </a:ext>
                </a:extLst>
              </p:cNvPr>
              <p:cNvCxnSpPr>
                <a:cxnSpLocks/>
              </p:cNvCxnSpPr>
              <p:nvPr/>
            </p:nvCxnSpPr>
            <p:spPr>
              <a:xfrm flipH="1" flipV="1">
                <a:off x="6664712" y="4018023"/>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grpSp>
        <p:sp>
          <p:nvSpPr>
            <p:cNvPr id="67" name="Rectangle 66">
              <a:extLst>
                <a:ext uri="{FF2B5EF4-FFF2-40B4-BE49-F238E27FC236}">
                  <a16:creationId xmlns:a16="http://schemas.microsoft.com/office/drawing/2014/main" id="{261A65D1-46F7-3448-ADCC-BF6B5706190F}"/>
                </a:ext>
              </a:extLst>
            </p:cNvPr>
            <p:cNvSpPr/>
            <p:nvPr/>
          </p:nvSpPr>
          <p:spPr>
            <a:xfrm>
              <a:off x="9823479" y="4426464"/>
              <a:ext cx="1014761" cy="673371"/>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2ACD6692-C400-684F-81CC-EE28608F9BC9}"/>
                </a:ext>
              </a:extLst>
            </p:cNvPr>
            <p:cNvSpPr/>
            <p:nvPr/>
          </p:nvSpPr>
          <p:spPr>
            <a:xfrm>
              <a:off x="9963892" y="5412050"/>
              <a:ext cx="1014761" cy="673371"/>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E66B9700-8A8D-B142-AB56-4D4408E3A4E6}"/>
                </a:ext>
              </a:extLst>
            </p:cNvPr>
            <p:cNvSpPr/>
            <p:nvPr/>
          </p:nvSpPr>
          <p:spPr>
            <a:xfrm>
              <a:off x="10112636" y="5555190"/>
              <a:ext cx="1014761" cy="67337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4" name="Group 93">
            <a:extLst>
              <a:ext uri="{FF2B5EF4-FFF2-40B4-BE49-F238E27FC236}">
                <a16:creationId xmlns:a16="http://schemas.microsoft.com/office/drawing/2014/main" id="{9803C929-2D78-DB4F-8816-6EC49B987CA1}"/>
              </a:ext>
            </a:extLst>
          </p:cNvPr>
          <p:cNvGrpSpPr/>
          <p:nvPr/>
        </p:nvGrpSpPr>
        <p:grpSpPr>
          <a:xfrm>
            <a:off x="6725874" y="3886495"/>
            <a:ext cx="1449667" cy="2255357"/>
            <a:chOff x="6725874" y="3886495"/>
            <a:chExt cx="1449667" cy="2255357"/>
          </a:xfrm>
        </p:grpSpPr>
        <p:sp>
          <p:nvSpPr>
            <p:cNvPr id="36" name="Oval 35">
              <a:extLst>
                <a:ext uri="{FF2B5EF4-FFF2-40B4-BE49-F238E27FC236}">
                  <a16:creationId xmlns:a16="http://schemas.microsoft.com/office/drawing/2014/main" id="{A73F2FA5-AA60-5B4B-AA28-D629A7958685}"/>
                </a:ext>
              </a:extLst>
            </p:cNvPr>
            <p:cNvSpPr/>
            <p:nvPr/>
          </p:nvSpPr>
          <p:spPr>
            <a:xfrm>
              <a:off x="6725874" y="3886495"/>
              <a:ext cx="405161" cy="405161"/>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4</a:t>
              </a:r>
            </a:p>
          </p:txBody>
        </p:sp>
        <p:grpSp>
          <p:nvGrpSpPr>
            <p:cNvPr id="57" name="Group 56">
              <a:extLst>
                <a:ext uri="{FF2B5EF4-FFF2-40B4-BE49-F238E27FC236}">
                  <a16:creationId xmlns:a16="http://schemas.microsoft.com/office/drawing/2014/main" id="{146BC4D7-FBB4-5849-8501-3A00AF2B715C}"/>
                </a:ext>
              </a:extLst>
            </p:cNvPr>
            <p:cNvGrpSpPr/>
            <p:nvPr/>
          </p:nvGrpSpPr>
          <p:grpSpPr>
            <a:xfrm>
              <a:off x="6974450" y="4415962"/>
              <a:ext cx="1041061" cy="678076"/>
              <a:chOff x="6664712" y="3941754"/>
              <a:chExt cx="1041061" cy="678076"/>
            </a:xfrm>
          </p:grpSpPr>
          <p:sp>
            <p:nvSpPr>
              <p:cNvPr id="28" name="Rectangle 27">
                <a:extLst>
                  <a:ext uri="{FF2B5EF4-FFF2-40B4-BE49-F238E27FC236}">
                    <a16:creationId xmlns:a16="http://schemas.microsoft.com/office/drawing/2014/main" id="{6D5F9AF2-C2E2-E346-83D7-AD2B1CA28E26}"/>
                  </a:ext>
                </a:extLst>
              </p:cNvPr>
              <p:cNvSpPr>
                <a:spLocks/>
              </p:cNvSpPr>
              <p:nvPr/>
            </p:nvSpPr>
            <p:spPr>
              <a:xfrm>
                <a:off x="6677259" y="3941754"/>
                <a:ext cx="1014761" cy="336686"/>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4EC32A2-C1D4-2F4B-9DF1-7C40E8879642}"/>
                  </a:ext>
                </a:extLst>
              </p:cNvPr>
              <p:cNvSpPr>
                <a:spLocks/>
              </p:cNvSpPr>
              <p:nvPr/>
            </p:nvSpPr>
            <p:spPr>
              <a:xfrm>
                <a:off x="6677259" y="4283144"/>
                <a:ext cx="1014761" cy="336686"/>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Connector 53">
                <a:extLst>
                  <a:ext uri="{FF2B5EF4-FFF2-40B4-BE49-F238E27FC236}">
                    <a16:creationId xmlns:a16="http://schemas.microsoft.com/office/drawing/2014/main" id="{8F3EE9D7-4FA6-8F4D-80C7-1225A060C445}"/>
                  </a:ext>
                </a:extLst>
              </p:cNvPr>
              <p:cNvCxnSpPr>
                <a:cxnSpLocks/>
              </p:cNvCxnSpPr>
              <p:nvPr/>
            </p:nvCxnSpPr>
            <p:spPr>
              <a:xfrm flipV="1">
                <a:off x="6704944" y="4548664"/>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B8F6B23A-FBF3-5D41-BEC8-D92C7726DE93}"/>
                  </a:ext>
                </a:extLst>
              </p:cNvPr>
              <p:cNvCxnSpPr>
                <a:cxnSpLocks/>
              </p:cNvCxnSpPr>
              <p:nvPr/>
            </p:nvCxnSpPr>
            <p:spPr>
              <a:xfrm flipV="1">
                <a:off x="6698067" y="4276508"/>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445F0235-A5C2-4944-97CC-3778A6EF0476}"/>
                  </a:ext>
                </a:extLst>
              </p:cNvPr>
              <p:cNvCxnSpPr>
                <a:cxnSpLocks/>
              </p:cNvCxnSpPr>
              <p:nvPr/>
            </p:nvCxnSpPr>
            <p:spPr>
              <a:xfrm flipH="1" flipV="1">
                <a:off x="6664712" y="4018023"/>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6E8CA72E-3300-E342-93D3-4E9A4455D2D0}"/>
                </a:ext>
              </a:extLst>
            </p:cNvPr>
            <p:cNvGrpSpPr/>
            <p:nvPr/>
          </p:nvGrpSpPr>
          <p:grpSpPr>
            <a:xfrm>
              <a:off x="7000929" y="5353246"/>
              <a:ext cx="1046646" cy="678076"/>
              <a:chOff x="6691191" y="4879038"/>
              <a:chExt cx="1046646" cy="678076"/>
            </a:xfrm>
          </p:grpSpPr>
          <p:sp>
            <p:nvSpPr>
              <p:cNvPr id="30" name="Rectangle 29">
                <a:extLst>
                  <a:ext uri="{FF2B5EF4-FFF2-40B4-BE49-F238E27FC236}">
                    <a16:creationId xmlns:a16="http://schemas.microsoft.com/office/drawing/2014/main" id="{1A4E5F87-7141-8042-9088-DD52CD557F24}"/>
                  </a:ext>
                </a:extLst>
              </p:cNvPr>
              <p:cNvSpPr>
                <a:spLocks/>
              </p:cNvSpPr>
              <p:nvPr/>
            </p:nvSpPr>
            <p:spPr>
              <a:xfrm>
                <a:off x="6696776" y="4879038"/>
                <a:ext cx="1014761" cy="33668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9B1A31E-5003-B542-9099-7A290F07A3B4}"/>
                  </a:ext>
                </a:extLst>
              </p:cNvPr>
              <p:cNvSpPr>
                <a:spLocks/>
              </p:cNvSpPr>
              <p:nvPr/>
            </p:nvSpPr>
            <p:spPr>
              <a:xfrm>
                <a:off x="6696777" y="5220428"/>
                <a:ext cx="1014761" cy="33668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a:extLst>
                  <a:ext uri="{FF2B5EF4-FFF2-40B4-BE49-F238E27FC236}">
                    <a16:creationId xmlns:a16="http://schemas.microsoft.com/office/drawing/2014/main" id="{7088B3E0-1B76-A744-AB72-6E7508E40C3B}"/>
                  </a:ext>
                </a:extLst>
              </p:cNvPr>
              <p:cNvCxnSpPr>
                <a:cxnSpLocks/>
              </p:cNvCxnSpPr>
              <p:nvPr/>
            </p:nvCxnSpPr>
            <p:spPr>
              <a:xfrm flipV="1">
                <a:off x="6737008" y="4934079"/>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D192A2A1-F45F-6D4F-8B58-70AB6AAD6796}"/>
                  </a:ext>
                </a:extLst>
              </p:cNvPr>
              <p:cNvCxnSpPr>
                <a:cxnSpLocks/>
              </p:cNvCxnSpPr>
              <p:nvPr/>
            </p:nvCxnSpPr>
            <p:spPr>
              <a:xfrm flipH="1" flipV="1">
                <a:off x="6691191" y="4992984"/>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grpSp>
        <p:grpSp>
          <p:nvGrpSpPr>
            <p:cNvPr id="77" name="Group 76">
              <a:extLst>
                <a:ext uri="{FF2B5EF4-FFF2-40B4-BE49-F238E27FC236}">
                  <a16:creationId xmlns:a16="http://schemas.microsoft.com/office/drawing/2014/main" id="{B212369F-2CD0-A542-99C0-801286D240C3}"/>
                </a:ext>
              </a:extLst>
            </p:cNvPr>
            <p:cNvGrpSpPr/>
            <p:nvPr/>
          </p:nvGrpSpPr>
          <p:grpSpPr>
            <a:xfrm>
              <a:off x="7131035" y="5465781"/>
              <a:ext cx="1044506" cy="676071"/>
              <a:chOff x="7969400" y="5047381"/>
              <a:chExt cx="1044506" cy="676071"/>
            </a:xfrm>
          </p:grpSpPr>
          <p:sp>
            <p:nvSpPr>
              <p:cNvPr id="78" name="Rectangle 77">
                <a:extLst>
                  <a:ext uri="{FF2B5EF4-FFF2-40B4-BE49-F238E27FC236}">
                    <a16:creationId xmlns:a16="http://schemas.microsoft.com/office/drawing/2014/main" id="{D1023535-9C92-1F46-B56C-3093F14C59D6}"/>
                  </a:ext>
                </a:extLst>
              </p:cNvPr>
              <p:cNvSpPr>
                <a:spLocks/>
              </p:cNvSpPr>
              <p:nvPr/>
            </p:nvSpPr>
            <p:spPr>
              <a:xfrm>
                <a:off x="7984273" y="5386766"/>
                <a:ext cx="1014761" cy="33668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5E75AC17-096C-1649-8971-E7E10A7A00FF}"/>
                  </a:ext>
                </a:extLst>
              </p:cNvPr>
              <p:cNvSpPr>
                <a:spLocks/>
              </p:cNvSpPr>
              <p:nvPr/>
            </p:nvSpPr>
            <p:spPr>
              <a:xfrm>
                <a:off x="7984273" y="5047381"/>
                <a:ext cx="1014761" cy="33668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0" name="Straight Connector 79">
                <a:extLst>
                  <a:ext uri="{FF2B5EF4-FFF2-40B4-BE49-F238E27FC236}">
                    <a16:creationId xmlns:a16="http://schemas.microsoft.com/office/drawing/2014/main" id="{C528C6A9-F431-3D4C-80F4-B30B6CD93925}"/>
                  </a:ext>
                </a:extLst>
              </p:cNvPr>
              <p:cNvCxnSpPr>
                <a:cxnSpLocks/>
              </p:cNvCxnSpPr>
              <p:nvPr/>
            </p:nvCxnSpPr>
            <p:spPr>
              <a:xfrm flipV="1">
                <a:off x="8003878" y="5090852"/>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E68AEC3-95BE-1145-9C73-E9B0FCD76652}"/>
                  </a:ext>
                </a:extLst>
              </p:cNvPr>
              <p:cNvCxnSpPr>
                <a:cxnSpLocks/>
              </p:cNvCxnSpPr>
              <p:nvPr/>
            </p:nvCxnSpPr>
            <p:spPr>
              <a:xfrm flipH="1" flipV="1">
                <a:off x="7969402" y="5197514"/>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382058EE-1BDC-124D-822A-7B8B8CC474DA}"/>
                  </a:ext>
                </a:extLst>
              </p:cNvPr>
              <p:cNvCxnSpPr>
                <a:cxnSpLocks/>
              </p:cNvCxnSpPr>
              <p:nvPr/>
            </p:nvCxnSpPr>
            <p:spPr>
              <a:xfrm flipH="1" flipV="1">
                <a:off x="7969401" y="5377167"/>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E156B07E-910A-C948-B8A0-EDED0F4FFCC0}"/>
                  </a:ext>
                </a:extLst>
              </p:cNvPr>
              <p:cNvCxnSpPr>
                <a:cxnSpLocks/>
              </p:cNvCxnSpPr>
              <p:nvPr/>
            </p:nvCxnSpPr>
            <p:spPr>
              <a:xfrm flipH="1" flipV="1">
                <a:off x="7969400" y="5466165"/>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7F08215-E21A-9F4F-960D-52E26174485F}"/>
                  </a:ext>
                </a:extLst>
              </p:cNvPr>
              <p:cNvCxnSpPr>
                <a:cxnSpLocks/>
              </p:cNvCxnSpPr>
              <p:nvPr/>
            </p:nvCxnSpPr>
            <p:spPr>
              <a:xfrm flipV="1">
                <a:off x="8013077" y="5597069"/>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1DB26C5C-FF88-5046-9F29-CF902B7BCF22}"/>
                </a:ext>
              </a:extLst>
            </p:cNvPr>
            <p:cNvGrpSpPr/>
            <p:nvPr/>
          </p:nvGrpSpPr>
          <p:grpSpPr>
            <a:xfrm>
              <a:off x="7113941" y="4500799"/>
              <a:ext cx="1046728" cy="673884"/>
              <a:chOff x="6817112" y="4121261"/>
              <a:chExt cx="1046728" cy="673884"/>
            </a:xfrm>
          </p:grpSpPr>
          <p:sp>
            <p:nvSpPr>
              <p:cNvPr id="86" name="Rectangle 85">
                <a:extLst>
                  <a:ext uri="{FF2B5EF4-FFF2-40B4-BE49-F238E27FC236}">
                    <a16:creationId xmlns:a16="http://schemas.microsoft.com/office/drawing/2014/main" id="{3CBAF942-311B-AE41-9AAA-C0FF7237EAB6}"/>
                  </a:ext>
                </a:extLst>
              </p:cNvPr>
              <p:cNvSpPr>
                <a:spLocks/>
              </p:cNvSpPr>
              <p:nvPr/>
            </p:nvSpPr>
            <p:spPr>
              <a:xfrm>
                <a:off x="6829659" y="4458459"/>
                <a:ext cx="1014761" cy="336686"/>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37C674AB-84EC-3E4E-ACBD-D666BDAE6C62}"/>
                  </a:ext>
                </a:extLst>
              </p:cNvPr>
              <p:cNvSpPr>
                <a:spLocks/>
              </p:cNvSpPr>
              <p:nvPr/>
            </p:nvSpPr>
            <p:spPr>
              <a:xfrm>
                <a:off x="6829659" y="4121261"/>
                <a:ext cx="1014761" cy="336686"/>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Connector 87">
                <a:extLst>
                  <a:ext uri="{FF2B5EF4-FFF2-40B4-BE49-F238E27FC236}">
                    <a16:creationId xmlns:a16="http://schemas.microsoft.com/office/drawing/2014/main" id="{B54A7914-A923-B243-ACE8-7C6355079B87}"/>
                  </a:ext>
                </a:extLst>
              </p:cNvPr>
              <p:cNvCxnSpPr>
                <a:cxnSpLocks/>
              </p:cNvCxnSpPr>
              <p:nvPr/>
            </p:nvCxnSpPr>
            <p:spPr>
              <a:xfrm flipV="1">
                <a:off x="6863011" y="4206240"/>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1528960F-90C0-0444-BBFF-ACC480D5B6EC}"/>
                  </a:ext>
                </a:extLst>
              </p:cNvPr>
              <p:cNvCxnSpPr>
                <a:cxnSpLocks/>
              </p:cNvCxnSpPr>
              <p:nvPr/>
            </p:nvCxnSpPr>
            <p:spPr>
              <a:xfrm flipV="1">
                <a:off x="6863011" y="4373759"/>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ABC56EBA-F07A-8C44-9EEB-DAC70A7C9826}"/>
                  </a:ext>
                </a:extLst>
              </p:cNvPr>
              <p:cNvCxnSpPr>
                <a:cxnSpLocks/>
              </p:cNvCxnSpPr>
              <p:nvPr/>
            </p:nvCxnSpPr>
            <p:spPr>
              <a:xfrm flipH="1" flipV="1">
                <a:off x="6817112" y="4548562"/>
                <a:ext cx="1000829" cy="3864"/>
              </a:xfrm>
              <a:prstGeom prst="line">
                <a:avLst/>
              </a:prstGeom>
              <a:ln w="28575">
                <a:solidFill>
                  <a:schemeClr val="accent4"/>
                </a:solidFill>
                <a:prstDash val="lgDashDotDot"/>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23658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C0A4C-9EC3-9F47-93A9-D76FB0691F47}"/>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7E1D2A9A-9AB2-3842-AE7E-42BA3390CA16}"/>
              </a:ext>
            </a:extLst>
          </p:cNvPr>
          <p:cNvSpPr>
            <a:spLocks noGrp="1"/>
          </p:cNvSpPr>
          <p:nvPr>
            <p:ph idx="1"/>
          </p:nvPr>
        </p:nvSpPr>
        <p:spPr>
          <a:xfrm>
            <a:off x="838200" y="1045029"/>
            <a:ext cx="10515600" cy="5131934"/>
          </a:xfrm>
        </p:spPr>
        <p:txBody>
          <a:bodyPr/>
          <a:lstStyle/>
          <a:p>
            <a:pPr marL="0" indent="0">
              <a:buNone/>
            </a:pPr>
            <a:r>
              <a:rPr lang="en-US" dirty="0"/>
              <a:t>Toy Problem (3 attributes, 8 rows)</a:t>
            </a:r>
          </a:p>
          <a:p>
            <a:endParaRPr lang="en-US" dirty="0"/>
          </a:p>
          <a:p>
            <a:endParaRPr lang="en-US" dirty="0"/>
          </a:p>
          <a:p>
            <a:endParaRPr lang="en-US" dirty="0"/>
          </a:p>
          <a:p>
            <a:endParaRPr lang="en-US" dirty="0"/>
          </a:p>
          <a:p>
            <a:endParaRPr lang="en-US" dirty="0"/>
          </a:p>
          <a:p>
            <a:pPr marL="0" indent="0">
              <a:buNone/>
            </a:pPr>
            <a:endParaRPr lang="en-US" dirty="0"/>
          </a:p>
          <a:p>
            <a:pPr marL="0" indent="0">
              <a:buNone/>
            </a:pPr>
            <a:r>
              <a:rPr lang="en-US" dirty="0"/>
              <a:t>Full Problem</a:t>
            </a:r>
          </a:p>
          <a:p>
            <a:endParaRPr lang="en-US" dirty="0"/>
          </a:p>
          <a:p>
            <a:endParaRPr lang="en-US" dirty="0"/>
          </a:p>
          <a:p>
            <a:endParaRPr lang="en-US" dirty="0"/>
          </a:p>
        </p:txBody>
      </p:sp>
      <p:graphicFrame>
        <p:nvGraphicFramePr>
          <p:cNvPr id="7" name="Table 6">
            <a:extLst>
              <a:ext uri="{FF2B5EF4-FFF2-40B4-BE49-F238E27FC236}">
                <a16:creationId xmlns:a16="http://schemas.microsoft.com/office/drawing/2014/main" id="{B875327A-E560-7E40-AA3E-B6DA0CCB8EEF}"/>
              </a:ext>
            </a:extLst>
          </p:cNvPr>
          <p:cNvGraphicFramePr>
            <a:graphicFrameLocks noGrp="1"/>
          </p:cNvGraphicFramePr>
          <p:nvPr>
            <p:extLst>
              <p:ext uri="{D42A27DB-BD31-4B8C-83A1-F6EECF244321}">
                <p14:modId xmlns:p14="http://schemas.microsoft.com/office/powerpoint/2010/main" val="2660989173"/>
              </p:ext>
            </p:extLst>
          </p:nvPr>
        </p:nvGraphicFramePr>
        <p:xfrm>
          <a:off x="2138760" y="1526679"/>
          <a:ext cx="7914481" cy="2330832"/>
        </p:xfrm>
        <a:graphic>
          <a:graphicData uri="http://schemas.openxmlformats.org/drawingml/2006/table">
            <a:tbl>
              <a:tblPr firstRow="1" firstCol="1" bandRow="1">
                <a:tableStyleId>{3B4B98B0-60AC-42C2-AFA5-B58CD77FA1E5}</a:tableStyleId>
              </a:tblPr>
              <a:tblGrid>
                <a:gridCol w="1519411">
                  <a:extLst>
                    <a:ext uri="{9D8B030D-6E8A-4147-A177-3AD203B41FA5}">
                      <a16:colId xmlns:a16="http://schemas.microsoft.com/office/drawing/2014/main" val="4226777520"/>
                    </a:ext>
                  </a:extLst>
                </a:gridCol>
                <a:gridCol w="1136807">
                  <a:extLst>
                    <a:ext uri="{9D8B030D-6E8A-4147-A177-3AD203B41FA5}">
                      <a16:colId xmlns:a16="http://schemas.microsoft.com/office/drawing/2014/main" val="1700365429"/>
                    </a:ext>
                  </a:extLst>
                </a:gridCol>
                <a:gridCol w="1193521">
                  <a:extLst>
                    <a:ext uri="{9D8B030D-6E8A-4147-A177-3AD203B41FA5}">
                      <a16:colId xmlns:a16="http://schemas.microsoft.com/office/drawing/2014/main" val="624057783"/>
                    </a:ext>
                  </a:extLst>
                </a:gridCol>
                <a:gridCol w="1352657">
                  <a:extLst>
                    <a:ext uri="{9D8B030D-6E8A-4147-A177-3AD203B41FA5}">
                      <a16:colId xmlns:a16="http://schemas.microsoft.com/office/drawing/2014/main" val="2315383748"/>
                    </a:ext>
                  </a:extLst>
                </a:gridCol>
                <a:gridCol w="1373818">
                  <a:extLst>
                    <a:ext uri="{9D8B030D-6E8A-4147-A177-3AD203B41FA5}">
                      <a16:colId xmlns:a16="http://schemas.microsoft.com/office/drawing/2014/main" val="1429468282"/>
                    </a:ext>
                  </a:extLst>
                </a:gridCol>
                <a:gridCol w="1338267">
                  <a:extLst>
                    <a:ext uri="{9D8B030D-6E8A-4147-A177-3AD203B41FA5}">
                      <a16:colId xmlns:a16="http://schemas.microsoft.com/office/drawing/2014/main" val="1800084812"/>
                    </a:ext>
                  </a:extLst>
                </a:gridCol>
              </a:tblGrid>
              <a:tr h="291354">
                <a:tc>
                  <a:txBody>
                    <a:bodyPr/>
                    <a:lstStyle/>
                    <a:p>
                      <a:pPr algn="ctr">
                        <a:lnSpc>
                          <a:spcPct val="130000"/>
                        </a:lnSpc>
                        <a:spcBef>
                          <a:spcPts val="720"/>
                        </a:spcBef>
                      </a:pPr>
                      <a:r>
                        <a:rPr lang="en-US" sz="1600">
                          <a:effectLst/>
                        </a:rPr>
                        <a:t>Algorithm</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a:effectLst/>
                        </a:rPr>
                        <a:t>Lambda</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a:effectLst/>
                        </a:rPr>
                        <a:t>Time (sec)</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a:effectLst/>
                        </a:rPr>
                        <a:t>Iterations</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a:effectLst/>
                        </a:rPr>
                        <a:t>D-optimality</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dirty="0">
                          <a:effectLst/>
                        </a:rPr>
                        <a:t>Improvement</a:t>
                      </a:r>
                      <a:endParaRPr lang="en-US" sz="1600" dirty="0">
                        <a:effectLst/>
                        <a:latin typeface="Calibri" panose="020F0502020204030204" pitchFamily="34" charset="0"/>
                        <a:cs typeface="Times New Roman" panose="02020603050405020304" pitchFamily="18" charset="0"/>
                      </a:endParaRPr>
                    </a:p>
                  </a:txBody>
                  <a:tcPr marL="91419" marR="91419" marT="0" marB="0"/>
                </a:tc>
                <a:extLst>
                  <a:ext uri="{0D108BD9-81ED-4DB2-BD59-A6C34878D82A}">
                    <a16:rowId xmlns:a16="http://schemas.microsoft.com/office/drawing/2014/main" val="399784335"/>
                  </a:ext>
                </a:extLst>
              </a:tr>
              <a:tr h="291354">
                <a:tc>
                  <a:txBody>
                    <a:bodyPr/>
                    <a:lstStyle/>
                    <a:p>
                      <a:pPr>
                        <a:lnSpc>
                          <a:spcPct val="130000"/>
                        </a:lnSpc>
                        <a:spcBef>
                          <a:spcPts val="720"/>
                        </a:spcBef>
                      </a:pPr>
                      <a:r>
                        <a:rPr lang="en-US" sz="1600" dirty="0">
                          <a:solidFill>
                            <a:schemeClr val="tx1">
                              <a:lumMod val="50000"/>
                              <a:lumOff val="50000"/>
                            </a:schemeClr>
                          </a:solidFill>
                          <a:effectLst/>
                          <a:latin typeface="Calibri" panose="020F0502020204030204" pitchFamily="34" charset="0"/>
                          <a:cs typeface="Times New Roman" panose="02020603050405020304" pitchFamily="18" charset="0"/>
                        </a:rPr>
                        <a:t>Random Draw</a:t>
                      </a:r>
                    </a:p>
                  </a:txBody>
                  <a:tcPr marL="91419" marR="91419" marT="0" marB="0"/>
                </a:tc>
                <a:tc>
                  <a:txBody>
                    <a:bodyPr/>
                    <a:lstStyle/>
                    <a:p>
                      <a:pPr algn="ctr">
                        <a:lnSpc>
                          <a:spcPct val="130000"/>
                        </a:lnSpc>
                        <a:spcBef>
                          <a:spcPts val="720"/>
                        </a:spcBef>
                      </a:pPr>
                      <a:endParaRPr lang="en-US" sz="1600">
                        <a:solidFill>
                          <a:schemeClr val="tx1">
                            <a:lumMod val="50000"/>
                            <a:lumOff val="50000"/>
                          </a:schemeClr>
                        </a:solidFill>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endParaRPr lang="en-US" sz="1600">
                        <a:solidFill>
                          <a:schemeClr val="tx1">
                            <a:lumMod val="50000"/>
                            <a:lumOff val="50000"/>
                          </a:schemeClr>
                        </a:solidFill>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endParaRPr lang="en-US" sz="1600">
                        <a:solidFill>
                          <a:schemeClr val="tx1">
                            <a:lumMod val="50000"/>
                            <a:lumOff val="50000"/>
                          </a:schemeClr>
                        </a:solidFill>
                        <a:effectLst/>
                        <a:latin typeface="Calibri" panose="020F0502020204030204" pitchFamily="34" charset="0"/>
                        <a:cs typeface="Times New Roman" panose="02020603050405020304" pitchFamily="18" charset="0"/>
                      </a:endParaRPr>
                    </a:p>
                  </a:txBody>
                  <a:tcPr marL="91419" marR="91419" marT="0" marB="0" anchor="ctr"/>
                </a:tc>
                <a:tc>
                  <a:txBody>
                    <a:bodyPr/>
                    <a:lstStyle/>
                    <a:p>
                      <a:pPr marL="0" marR="0" indent="0" algn="ctr" defTabSz="914400" rtl="0" eaLnBrk="1" fontAlgn="auto" latinLnBrk="0" hangingPunct="1">
                        <a:lnSpc>
                          <a:spcPct val="130000"/>
                        </a:lnSpc>
                        <a:spcBef>
                          <a:spcPts val="720"/>
                        </a:spcBef>
                        <a:spcAft>
                          <a:spcPts val="0"/>
                        </a:spcAft>
                        <a:buClrTx/>
                        <a:buSzTx/>
                        <a:buFontTx/>
                        <a:buNone/>
                        <a:tabLst/>
                        <a:defRPr/>
                      </a:pPr>
                      <a:r>
                        <a:rPr lang="en-US" sz="1600" dirty="0">
                          <a:solidFill>
                            <a:schemeClr val="tx1">
                              <a:lumMod val="50000"/>
                              <a:lumOff val="50000"/>
                            </a:schemeClr>
                          </a:solidFill>
                          <a:effectLst/>
                          <a:latin typeface="Calibri" panose="020F0502020204030204" pitchFamily="34" charset="0"/>
                          <a:cs typeface="Times New Roman" panose="02020603050405020304" pitchFamily="18" charset="0"/>
                        </a:rPr>
                        <a:t>53.1 </a:t>
                      </a:r>
                    </a:p>
                  </a:txBody>
                  <a:tcPr marL="91419" marR="91419" marT="0" marB="0" anchor="ctr"/>
                </a:tc>
                <a:tc>
                  <a:txBody>
                    <a:bodyPr/>
                    <a:lstStyle/>
                    <a:p>
                      <a:pPr algn="ctr">
                        <a:lnSpc>
                          <a:spcPct val="130000"/>
                        </a:lnSpc>
                        <a:spcBef>
                          <a:spcPts val="720"/>
                        </a:spcBef>
                      </a:pPr>
                      <a:endParaRPr lang="en-US" sz="1600" dirty="0">
                        <a:effectLst/>
                        <a:latin typeface="Calibri" panose="020F0502020204030204" pitchFamily="34" charset="0"/>
                        <a:cs typeface="Times New Roman" panose="02020603050405020304" pitchFamily="18" charset="0"/>
                      </a:endParaRPr>
                    </a:p>
                  </a:txBody>
                  <a:tcPr marL="91419" marR="91419" marT="0" marB="0"/>
                </a:tc>
                <a:extLst>
                  <a:ext uri="{0D108BD9-81ED-4DB2-BD59-A6C34878D82A}">
                    <a16:rowId xmlns:a16="http://schemas.microsoft.com/office/drawing/2014/main" val="3451072857"/>
                  </a:ext>
                </a:extLst>
              </a:tr>
              <a:tr h="291354">
                <a:tc>
                  <a:txBody>
                    <a:bodyPr/>
                    <a:lstStyle/>
                    <a:p>
                      <a:pPr>
                        <a:lnSpc>
                          <a:spcPct val="130000"/>
                        </a:lnSpc>
                        <a:spcBef>
                          <a:spcPts val="720"/>
                        </a:spcBef>
                      </a:pPr>
                      <a:r>
                        <a:rPr lang="en-US" sz="1600" dirty="0" err="1">
                          <a:effectLst/>
                        </a:rPr>
                        <a:t>Fedorov</a:t>
                      </a:r>
                      <a:endParaRPr lang="en-US" sz="1600" dirty="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a:effectLst/>
                        </a:rPr>
                        <a:t>1</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20.1</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100</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35.3</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-17.8</a:t>
                      </a:r>
                      <a:endParaRPr lang="en-US" sz="1600">
                        <a:effectLst/>
                        <a:latin typeface="Calibri" panose="020F0502020204030204" pitchFamily="34" charset="0"/>
                        <a:cs typeface="Times New Roman" panose="02020603050405020304" pitchFamily="18" charset="0"/>
                      </a:endParaRPr>
                    </a:p>
                  </a:txBody>
                  <a:tcPr marL="91419" marR="91419" marT="0" marB="0"/>
                </a:tc>
                <a:extLst>
                  <a:ext uri="{0D108BD9-81ED-4DB2-BD59-A6C34878D82A}">
                    <a16:rowId xmlns:a16="http://schemas.microsoft.com/office/drawing/2014/main" val="3172055832"/>
                  </a:ext>
                </a:extLst>
              </a:tr>
              <a:tr h="291354">
                <a:tc>
                  <a:txBody>
                    <a:bodyPr/>
                    <a:lstStyle/>
                    <a:p>
                      <a:pPr>
                        <a:lnSpc>
                          <a:spcPct val="130000"/>
                        </a:lnSpc>
                        <a:spcBef>
                          <a:spcPts val="720"/>
                        </a:spcBef>
                      </a:pPr>
                      <a:r>
                        <a:rPr lang="en-US" sz="1600">
                          <a:effectLst/>
                        </a:rPr>
                        <a:t>Genetic</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dirty="0">
                          <a:effectLst/>
                        </a:rPr>
                        <a:t>1</a:t>
                      </a:r>
                      <a:endParaRPr lang="en-US" sz="1600" dirty="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1.1</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25</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130.2</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 77.1</a:t>
                      </a:r>
                      <a:endParaRPr lang="en-US" sz="1600">
                        <a:effectLst/>
                        <a:latin typeface="Calibri" panose="020F0502020204030204" pitchFamily="34" charset="0"/>
                        <a:cs typeface="Times New Roman" panose="02020603050405020304" pitchFamily="18" charset="0"/>
                      </a:endParaRPr>
                    </a:p>
                  </a:txBody>
                  <a:tcPr marL="91419" marR="91419" marT="0" marB="0"/>
                </a:tc>
                <a:extLst>
                  <a:ext uri="{0D108BD9-81ED-4DB2-BD59-A6C34878D82A}">
                    <a16:rowId xmlns:a16="http://schemas.microsoft.com/office/drawing/2014/main" val="8614846"/>
                  </a:ext>
                </a:extLst>
              </a:tr>
              <a:tr h="291354">
                <a:tc>
                  <a:txBody>
                    <a:bodyPr/>
                    <a:lstStyle/>
                    <a:p>
                      <a:pPr>
                        <a:lnSpc>
                          <a:spcPct val="130000"/>
                        </a:lnSpc>
                        <a:spcBef>
                          <a:spcPts val="720"/>
                        </a:spcBef>
                      </a:pPr>
                      <a:r>
                        <a:rPr lang="en-US" sz="1600">
                          <a:effectLst/>
                        </a:rPr>
                        <a:t>Parallel Genetic</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a:effectLst/>
                        </a:rPr>
                        <a:t>1</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dirty="0">
                          <a:effectLst/>
                        </a:rPr>
                        <a:t>6.6</a:t>
                      </a:r>
                      <a:endParaRPr lang="en-US" sz="1600" dirty="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24</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130.2</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dirty="0">
                          <a:effectLst/>
                        </a:rPr>
                        <a:t> 77.1</a:t>
                      </a:r>
                      <a:endParaRPr lang="en-US" sz="1600" dirty="0">
                        <a:effectLst/>
                        <a:latin typeface="Calibri" panose="020F0502020204030204" pitchFamily="34" charset="0"/>
                        <a:cs typeface="Times New Roman" panose="02020603050405020304" pitchFamily="18" charset="0"/>
                      </a:endParaRPr>
                    </a:p>
                  </a:txBody>
                  <a:tcPr marL="91419" marR="91419" marT="0" marB="0"/>
                </a:tc>
                <a:extLst>
                  <a:ext uri="{0D108BD9-81ED-4DB2-BD59-A6C34878D82A}">
                    <a16:rowId xmlns:a16="http://schemas.microsoft.com/office/drawing/2014/main" val="120609611"/>
                  </a:ext>
                </a:extLst>
              </a:tr>
              <a:tr h="291354">
                <a:tc>
                  <a:txBody>
                    <a:bodyPr/>
                    <a:lstStyle/>
                    <a:p>
                      <a:pPr>
                        <a:lnSpc>
                          <a:spcPct val="130000"/>
                        </a:lnSpc>
                        <a:spcBef>
                          <a:spcPts val="720"/>
                        </a:spcBef>
                      </a:pPr>
                      <a:r>
                        <a:rPr lang="en-US" sz="1600">
                          <a:effectLst/>
                        </a:rPr>
                        <a:t>Fedorov</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a:effectLst/>
                        </a:rPr>
                        <a:t>0</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2.0</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10</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131.0</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 76.3</a:t>
                      </a:r>
                      <a:endParaRPr lang="en-US" sz="1600">
                        <a:effectLst/>
                        <a:latin typeface="Calibri" panose="020F0502020204030204" pitchFamily="34" charset="0"/>
                        <a:cs typeface="Times New Roman" panose="02020603050405020304" pitchFamily="18" charset="0"/>
                      </a:endParaRPr>
                    </a:p>
                  </a:txBody>
                  <a:tcPr marL="91419" marR="91419" marT="0" marB="0"/>
                </a:tc>
                <a:extLst>
                  <a:ext uri="{0D108BD9-81ED-4DB2-BD59-A6C34878D82A}">
                    <a16:rowId xmlns:a16="http://schemas.microsoft.com/office/drawing/2014/main" val="609150130"/>
                  </a:ext>
                </a:extLst>
              </a:tr>
              <a:tr h="291354">
                <a:tc>
                  <a:txBody>
                    <a:bodyPr/>
                    <a:lstStyle/>
                    <a:p>
                      <a:pPr>
                        <a:lnSpc>
                          <a:spcPct val="130000"/>
                        </a:lnSpc>
                        <a:spcBef>
                          <a:spcPts val="720"/>
                        </a:spcBef>
                      </a:pPr>
                      <a:r>
                        <a:rPr lang="en-US" sz="1600">
                          <a:effectLst/>
                        </a:rPr>
                        <a:t>Genetic</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a:effectLst/>
                        </a:rPr>
                        <a:t>0</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1.3</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dirty="0">
                          <a:effectLst/>
                        </a:rPr>
                        <a:t>25</a:t>
                      </a:r>
                      <a:endParaRPr lang="en-US" sz="1600" dirty="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131.0</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 76.3</a:t>
                      </a:r>
                      <a:endParaRPr lang="en-US" sz="1600">
                        <a:effectLst/>
                        <a:latin typeface="Calibri" panose="020F0502020204030204" pitchFamily="34" charset="0"/>
                        <a:cs typeface="Times New Roman" panose="02020603050405020304" pitchFamily="18" charset="0"/>
                      </a:endParaRPr>
                    </a:p>
                  </a:txBody>
                  <a:tcPr marL="91419" marR="91419" marT="0" marB="0"/>
                </a:tc>
                <a:extLst>
                  <a:ext uri="{0D108BD9-81ED-4DB2-BD59-A6C34878D82A}">
                    <a16:rowId xmlns:a16="http://schemas.microsoft.com/office/drawing/2014/main" val="1226264027"/>
                  </a:ext>
                </a:extLst>
              </a:tr>
              <a:tr h="291354">
                <a:tc>
                  <a:txBody>
                    <a:bodyPr/>
                    <a:lstStyle/>
                    <a:p>
                      <a:pPr>
                        <a:lnSpc>
                          <a:spcPct val="130000"/>
                        </a:lnSpc>
                        <a:spcBef>
                          <a:spcPts val="720"/>
                        </a:spcBef>
                      </a:pPr>
                      <a:r>
                        <a:rPr lang="en-US" sz="1600">
                          <a:effectLst/>
                        </a:rPr>
                        <a:t>Parallel Genetic</a:t>
                      </a:r>
                      <a:endParaRPr lang="en-US" sz="1600">
                        <a:effectLst/>
                        <a:latin typeface="Calibri" panose="020F0502020204030204" pitchFamily="34" charset="0"/>
                        <a:cs typeface="Times New Roman" panose="02020603050405020304" pitchFamily="18" charset="0"/>
                      </a:endParaRPr>
                    </a:p>
                  </a:txBody>
                  <a:tcPr marL="91419" marR="91419" marT="0" marB="0"/>
                </a:tc>
                <a:tc>
                  <a:txBody>
                    <a:bodyPr/>
                    <a:lstStyle/>
                    <a:p>
                      <a:pPr algn="ctr">
                        <a:lnSpc>
                          <a:spcPct val="130000"/>
                        </a:lnSpc>
                        <a:spcBef>
                          <a:spcPts val="720"/>
                        </a:spcBef>
                      </a:pPr>
                      <a:r>
                        <a:rPr lang="en-US" sz="1600" dirty="0">
                          <a:effectLst/>
                        </a:rPr>
                        <a:t>0</a:t>
                      </a:r>
                      <a:endParaRPr lang="en-US" sz="1600" dirty="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dirty="0">
                          <a:effectLst/>
                        </a:rPr>
                        <a:t>7.3</a:t>
                      </a:r>
                      <a:endParaRPr lang="en-US" sz="1600" dirty="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dirty="0">
                          <a:effectLst/>
                        </a:rPr>
                        <a:t>28</a:t>
                      </a:r>
                      <a:endParaRPr lang="en-US" sz="1600" dirty="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a:effectLst/>
                        </a:rPr>
                        <a:t>131.0</a:t>
                      </a:r>
                      <a:endParaRPr lang="en-US" sz="1600">
                        <a:effectLst/>
                        <a:latin typeface="Calibri" panose="020F0502020204030204" pitchFamily="34" charset="0"/>
                        <a:cs typeface="Times New Roman" panose="02020603050405020304" pitchFamily="18" charset="0"/>
                      </a:endParaRPr>
                    </a:p>
                  </a:txBody>
                  <a:tcPr marL="91419" marR="91419" marT="0" marB="0" anchor="ctr"/>
                </a:tc>
                <a:tc>
                  <a:txBody>
                    <a:bodyPr/>
                    <a:lstStyle/>
                    <a:p>
                      <a:pPr algn="ctr">
                        <a:lnSpc>
                          <a:spcPct val="130000"/>
                        </a:lnSpc>
                        <a:spcBef>
                          <a:spcPts val="720"/>
                        </a:spcBef>
                      </a:pPr>
                      <a:r>
                        <a:rPr lang="en-US" sz="1600" dirty="0">
                          <a:effectLst/>
                        </a:rPr>
                        <a:t> 76.3</a:t>
                      </a:r>
                      <a:endParaRPr lang="en-US" sz="1600" dirty="0">
                        <a:effectLst/>
                        <a:latin typeface="Calibri" panose="020F0502020204030204" pitchFamily="34" charset="0"/>
                        <a:cs typeface="Times New Roman" panose="02020603050405020304" pitchFamily="18" charset="0"/>
                      </a:endParaRPr>
                    </a:p>
                  </a:txBody>
                  <a:tcPr marL="91419" marR="91419" marT="0" marB="0"/>
                </a:tc>
                <a:extLst>
                  <a:ext uri="{0D108BD9-81ED-4DB2-BD59-A6C34878D82A}">
                    <a16:rowId xmlns:a16="http://schemas.microsoft.com/office/drawing/2014/main" val="1009174249"/>
                  </a:ext>
                </a:extLst>
              </a:tr>
            </a:tbl>
          </a:graphicData>
        </a:graphic>
      </p:graphicFrame>
      <p:graphicFrame>
        <p:nvGraphicFramePr>
          <p:cNvPr id="8" name="Table 7">
            <a:extLst>
              <a:ext uri="{FF2B5EF4-FFF2-40B4-BE49-F238E27FC236}">
                <a16:creationId xmlns:a16="http://schemas.microsoft.com/office/drawing/2014/main" id="{C3C70A1C-BB40-8041-AC70-24BDEFF1802D}"/>
              </a:ext>
            </a:extLst>
          </p:cNvPr>
          <p:cNvGraphicFramePr>
            <a:graphicFrameLocks noGrp="1"/>
          </p:cNvGraphicFramePr>
          <p:nvPr>
            <p:extLst>
              <p:ext uri="{D42A27DB-BD31-4B8C-83A1-F6EECF244321}">
                <p14:modId xmlns:p14="http://schemas.microsoft.com/office/powerpoint/2010/main" val="466201224"/>
              </p:ext>
            </p:extLst>
          </p:nvPr>
        </p:nvGraphicFramePr>
        <p:xfrm>
          <a:off x="2138760" y="4720001"/>
          <a:ext cx="7914481" cy="1748124"/>
        </p:xfrm>
        <a:graphic>
          <a:graphicData uri="http://schemas.openxmlformats.org/drawingml/2006/table">
            <a:tbl>
              <a:tblPr firstRow="1" firstCol="1" bandRow="1">
                <a:tableStyleId>{3B4B98B0-60AC-42C2-AFA5-B58CD77FA1E5}</a:tableStyleId>
              </a:tblPr>
              <a:tblGrid>
                <a:gridCol w="1519411">
                  <a:extLst>
                    <a:ext uri="{9D8B030D-6E8A-4147-A177-3AD203B41FA5}">
                      <a16:colId xmlns:a16="http://schemas.microsoft.com/office/drawing/2014/main" val="4226777520"/>
                    </a:ext>
                  </a:extLst>
                </a:gridCol>
                <a:gridCol w="1136807">
                  <a:extLst>
                    <a:ext uri="{9D8B030D-6E8A-4147-A177-3AD203B41FA5}">
                      <a16:colId xmlns:a16="http://schemas.microsoft.com/office/drawing/2014/main" val="1700365429"/>
                    </a:ext>
                  </a:extLst>
                </a:gridCol>
                <a:gridCol w="1193521">
                  <a:extLst>
                    <a:ext uri="{9D8B030D-6E8A-4147-A177-3AD203B41FA5}">
                      <a16:colId xmlns:a16="http://schemas.microsoft.com/office/drawing/2014/main" val="624057783"/>
                    </a:ext>
                  </a:extLst>
                </a:gridCol>
                <a:gridCol w="1352657">
                  <a:extLst>
                    <a:ext uri="{9D8B030D-6E8A-4147-A177-3AD203B41FA5}">
                      <a16:colId xmlns:a16="http://schemas.microsoft.com/office/drawing/2014/main" val="2315383748"/>
                    </a:ext>
                  </a:extLst>
                </a:gridCol>
                <a:gridCol w="1373818">
                  <a:extLst>
                    <a:ext uri="{9D8B030D-6E8A-4147-A177-3AD203B41FA5}">
                      <a16:colId xmlns:a16="http://schemas.microsoft.com/office/drawing/2014/main" val="1429468282"/>
                    </a:ext>
                  </a:extLst>
                </a:gridCol>
                <a:gridCol w="1338267">
                  <a:extLst>
                    <a:ext uri="{9D8B030D-6E8A-4147-A177-3AD203B41FA5}">
                      <a16:colId xmlns:a16="http://schemas.microsoft.com/office/drawing/2014/main" val="1800084812"/>
                    </a:ext>
                  </a:extLst>
                </a:gridCol>
              </a:tblGrid>
              <a:tr h="291354">
                <a:tc>
                  <a:txBody>
                    <a:bodyPr/>
                    <a:lstStyle/>
                    <a:p>
                      <a:pPr algn="ctr">
                        <a:lnSpc>
                          <a:spcPct val="130000"/>
                        </a:lnSpc>
                        <a:spcBef>
                          <a:spcPts val="720"/>
                        </a:spcBef>
                      </a:pPr>
                      <a:r>
                        <a:rPr lang="en-US" sz="1600" dirty="0">
                          <a:effectLst/>
                        </a:rPr>
                        <a:t>Algorithm</a:t>
                      </a:r>
                      <a:endParaRPr lang="en-US" sz="1600" dirty="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Lambda</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Time (sec)</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Iterations</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D-optimality</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dirty="0">
                          <a:effectLst/>
                        </a:rPr>
                        <a:t>Improvement</a:t>
                      </a:r>
                      <a:endParaRPr lang="en-US" sz="1600" dirty="0">
                        <a:effectLst/>
                        <a:latin typeface="Calibri" panose="020F0502020204030204" pitchFamily="34" charset="0"/>
                        <a:cs typeface="Times New Roman" panose="02020603050405020304" pitchFamily="18" charset="0"/>
                      </a:endParaRPr>
                    </a:p>
                  </a:txBody>
                  <a:tcPr marL="90899" marR="90899" marT="0" marB="0" anchor="ctr"/>
                </a:tc>
                <a:extLst>
                  <a:ext uri="{0D108BD9-81ED-4DB2-BD59-A6C34878D82A}">
                    <a16:rowId xmlns:a16="http://schemas.microsoft.com/office/drawing/2014/main" val="399784335"/>
                  </a:ext>
                </a:extLst>
              </a:tr>
              <a:tr h="291354">
                <a:tc>
                  <a:txBody>
                    <a:bodyPr/>
                    <a:lstStyle/>
                    <a:p>
                      <a:pPr>
                        <a:lnSpc>
                          <a:spcPct val="130000"/>
                        </a:lnSpc>
                        <a:spcBef>
                          <a:spcPts val="720"/>
                        </a:spcBef>
                      </a:pPr>
                      <a:r>
                        <a:rPr lang="en-US" sz="1600" dirty="0">
                          <a:solidFill>
                            <a:schemeClr val="tx1">
                              <a:lumMod val="50000"/>
                              <a:lumOff val="50000"/>
                            </a:schemeClr>
                          </a:solidFill>
                          <a:effectLst/>
                          <a:latin typeface="Calibri" panose="020F0502020204030204" pitchFamily="34" charset="0"/>
                          <a:cs typeface="Times New Roman" panose="02020603050405020304" pitchFamily="18" charset="0"/>
                        </a:rPr>
                        <a:t>Random Draw</a:t>
                      </a:r>
                    </a:p>
                  </a:txBody>
                  <a:tcPr marL="90899" marR="90899" marT="0" marB="0"/>
                </a:tc>
                <a:tc>
                  <a:txBody>
                    <a:bodyPr/>
                    <a:lstStyle/>
                    <a:p>
                      <a:pPr algn="ctr">
                        <a:lnSpc>
                          <a:spcPct val="130000"/>
                        </a:lnSpc>
                        <a:spcBef>
                          <a:spcPts val="720"/>
                        </a:spcBef>
                      </a:pPr>
                      <a:endParaRPr lang="en-US" sz="1600" dirty="0">
                        <a:solidFill>
                          <a:schemeClr val="tx1">
                            <a:lumMod val="50000"/>
                            <a:lumOff val="50000"/>
                          </a:schemeClr>
                        </a:solidFill>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endParaRPr lang="en-US" sz="1600">
                        <a:solidFill>
                          <a:schemeClr val="tx1">
                            <a:lumMod val="50000"/>
                            <a:lumOff val="50000"/>
                          </a:schemeClr>
                        </a:solidFill>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endParaRPr lang="en-US" sz="1600">
                        <a:solidFill>
                          <a:schemeClr val="tx1">
                            <a:lumMod val="50000"/>
                            <a:lumOff val="50000"/>
                          </a:schemeClr>
                        </a:solidFill>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dirty="0">
                          <a:solidFill>
                            <a:schemeClr val="tx1">
                              <a:lumMod val="50000"/>
                              <a:lumOff val="50000"/>
                            </a:schemeClr>
                          </a:solidFill>
                          <a:effectLst/>
                          <a:latin typeface="Calibri" panose="020F0502020204030204" pitchFamily="34" charset="0"/>
                          <a:cs typeface="Times New Roman" panose="02020603050405020304" pitchFamily="18" charset="0"/>
                        </a:rPr>
                        <a:t>22.9</a:t>
                      </a:r>
                    </a:p>
                  </a:txBody>
                  <a:tcPr marL="90899" marR="90899" marT="0" marB="0" anchor="ctr"/>
                </a:tc>
                <a:tc>
                  <a:txBody>
                    <a:bodyPr/>
                    <a:lstStyle/>
                    <a:p>
                      <a:pPr algn="ctr">
                        <a:lnSpc>
                          <a:spcPct val="130000"/>
                        </a:lnSpc>
                        <a:spcBef>
                          <a:spcPts val="720"/>
                        </a:spcBef>
                      </a:pPr>
                      <a:endParaRPr lang="en-US" sz="1600" dirty="0">
                        <a:effectLst/>
                        <a:latin typeface="Calibri" panose="020F0502020204030204" pitchFamily="34" charset="0"/>
                        <a:cs typeface="Times New Roman" panose="02020603050405020304" pitchFamily="18" charset="0"/>
                      </a:endParaRPr>
                    </a:p>
                  </a:txBody>
                  <a:tcPr marL="90899" marR="90899" marT="0" marB="0"/>
                </a:tc>
                <a:extLst>
                  <a:ext uri="{0D108BD9-81ED-4DB2-BD59-A6C34878D82A}">
                    <a16:rowId xmlns:a16="http://schemas.microsoft.com/office/drawing/2014/main" val="1915981802"/>
                  </a:ext>
                </a:extLst>
              </a:tr>
              <a:tr h="291354">
                <a:tc>
                  <a:txBody>
                    <a:bodyPr/>
                    <a:lstStyle/>
                    <a:p>
                      <a:pPr>
                        <a:lnSpc>
                          <a:spcPct val="130000"/>
                        </a:lnSpc>
                        <a:spcBef>
                          <a:spcPts val="720"/>
                        </a:spcBef>
                      </a:pPr>
                      <a:r>
                        <a:rPr lang="en-US" sz="1600" dirty="0">
                          <a:effectLst/>
                        </a:rPr>
                        <a:t>Genetic</a:t>
                      </a:r>
                      <a:endParaRPr lang="en-US" sz="1600" dirty="0">
                        <a:effectLst/>
                        <a:latin typeface="Calibri" panose="020F0502020204030204" pitchFamily="34" charset="0"/>
                        <a:cs typeface="Times New Roman" panose="02020603050405020304" pitchFamily="18" charset="0"/>
                      </a:endParaRPr>
                    </a:p>
                  </a:txBody>
                  <a:tcPr marL="90899" marR="90899" marT="0" marB="0"/>
                </a:tc>
                <a:tc>
                  <a:txBody>
                    <a:bodyPr/>
                    <a:lstStyle/>
                    <a:p>
                      <a:pPr algn="ctr">
                        <a:lnSpc>
                          <a:spcPct val="130000"/>
                        </a:lnSpc>
                        <a:spcBef>
                          <a:spcPts val="720"/>
                        </a:spcBef>
                      </a:pPr>
                      <a:r>
                        <a:rPr lang="en-US" sz="1600" dirty="0">
                          <a:effectLst/>
                        </a:rPr>
                        <a:t>1</a:t>
                      </a:r>
                      <a:endParaRPr lang="en-US" sz="1600" dirty="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19.2</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44</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dirty="0">
                          <a:effectLst/>
                        </a:rPr>
                        <a:t>47.1</a:t>
                      </a:r>
                      <a:endParaRPr lang="en-US" sz="1600" dirty="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24.2</a:t>
                      </a:r>
                      <a:endParaRPr lang="en-US" sz="1600">
                        <a:effectLst/>
                        <a:latin typeface="Calibri" panose="020F0502020204030204" pitchFamily="34" charset="0"/>
                        <a:cs typeface="Times New Roman" panose="02020603050405020304" pitchFamily="18" charset="0"/>
                      </a:endParaRPr>
                    </a:p>
                  </a:txBody>
                  <a:tcPr marL="90899" marR="90899" marT="0" marB="0"/>
                </a:tc>
                <a:extLst>
                  <a:ext uri="{0D108BD9-81ED-4DB2-BD59-A6C34878D82A}">
                    <a16:rowId xmlns:a16="http://schemas.microsoft.com/office/drawing/2014/main" val="3172055832"/>
                  </a:ext>
                </a:extLst>
              </a:tr>
              <a:tr h="291354">
                <a:tc>
                  <a:txBody>
                    <a:bodyPr/>
                    <a:lstStyle/>
                    <a:p>
                      <a:pPr>
                        <a:lnSpc>
                          <a:spcPct val="130000"/>
                        </a:lnSpc>
                        <a:spcBef>
                          <a:spcPts val="720"/>
                        </a:spcBef>
                      </a:pPr>
                      <a:r>
                        <a:rPr lang="en-US" sz="1600">
                          <a:effectLst/>
                        </a:rPr>
                        <a:t>Parallel Genetic</a:t>
                      </a:r>
                      <a:endParaRPr lang="en-US" sz="1600">
                        <a:effectLst/>
                        <a:latin typeface="Calibri" panose="020F0502020204030204" pitchFamily="34" charset="0"/>
                        <a:cs typeface="Times New Roman" panose="02020603050405020304" pitchFamily="18" charset="0"/>
                      </a:endParaRPr>
                    </a:p>
                  </a:txBody>
                  <a:tcPr marL="90899" marR="90899" marT="0" marB="0"/>
                </a:tc>
                <a:tc>
                  <a:txBody>
                    <a:bodyPr/>
                    <a:lstStyle/>
                    <a:p>
                      <a:pPr algn="ctr">
                        <a:lnSpc>
                          <a:spcPct val="130000"/>
                        </a:lnSpc>
                        <a:spcBef>
                          <a:spcPts val="720"/>
                        </a:spcBef>
                      </a:pPr>
                      <a:r>
                        <a:rPr lang="en-US" sz="1600">
                          <a:effectLst/>
                        </a:rPr>
                        <a:t>1</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23.4</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65</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dirty="0">
                          <a:effectLst/>
                        </a:rPr>
                        <a:t>52.9</a:t>
                      </a:r>
                      <a:endParaRPr lang="en-US" sz="1600" dirty="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30.0</a:t>
                      </a:r>
                      <a:endParaRPr lang="en-US" sz="1600">
                        <a:effectLst/>
                        <a:latin typeface="Calibri" panose="020F0502020204030204" pitchFamily="34" charset="0"/>
                        <a:cs typeface="Times New Roman" panose="02020603050405020304" pitchFamily="18" charset="0"/>
                      </a:endParaRPr>
                    </a:p>
                  </a:txBody>
                  <a:tcPr marL="90899" marR="90899" marT="0" marB="0"/>
                </a:tc>
                <a:extLst>
                  <a:ext uri="{0D108BD9-81ED-4DB2-BD59-A6C34878D82A}">
                    <a16:rowId xmlns:a16="http://schemas.microsoft.com/office/drawing/2014/main" val="8614846"/>
                  </a:ext>
                </a:extLst>
              </a:tr>
              <a:tr h="291354">
                <a:tc>
                  <a:txBody>
                    <a:bodyPr/>
                    <a:lstStyle/>
                    <a:p>
                      <a:pPr>
                        <a:lnSpc>
                          <a:spcPct val="130000"/>
                        </a:lnSpc>
                        <a:spcBef>
                          <a:spcPts val="720"/>
                        </a:spcBef>
                      </a:pPr>
                      <a:r>
                        <a:rPr lang="en-US" sz="1600">
                          <a:effectLst/>
                        </a:rPr>
                        <a:t>Genetic</a:t>
                      </a:r>
                      <a:endParaRPr lang="en-US" sz="1600">
                        <a:effectLst/>
                        <a:latin typeface="Calibri" panose="020F0502020204030204" pitchFamily="34" charset="0"/>
                        <a:cs typeface="Times New Roman" panose="02020603050405020304" pitchFamily="18" charset="0"/>
                      </a:endParaRPr>
                    </a:p>
                  </a:txBody>
                  <a:tcPr marL="90899" marR="90899" marT="0" marB="0"/>
                </a:tc>
                <a:tc>
                  <a:txBody>
                    <a:bodyPr/>
                    <a:lstStyle/>
                    <a:p>
                      <a:pPr algn="ctr">
                        <a:lnSpc>
                          <a:spcPct val="130000"/>
                        </a:lnSpc>
                        <a:spcBef>
                          <a:spcPts val="720"/>
                        </a:spcBef>
                      </a:pPr>
                      <a:r>
                        <a:rPr lang="en-US" sz="1600">
                          <a:effectLst/>
                        </a:rPr>
                        <a:t>0</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13.4</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31</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77.7</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17.8</a:t>
                      </a:r>
                      <a:endParaRPr lang="en-US" sz="1600">
                        <a:effectLst/>
                        <a:latin typeface="Calibri" panose="020F0502020204030204" pitchFamily="34" charset="0"/>
                        <a:cs typeface="Times New Roman" panose="02020603050405020304" pitchFamily="18" charset="0"/>
                      </a:endParaRPr>
                    </a:p>
                  </a:txBody>
                  <a:tcPr marL="90899" marR="90899" marT="0" marB="0"/>
                </a:tc>
                <a:extLst>
                  <a:ext uri="{0D108BD9-81ED-4DB2-BD59-A6C34878D82A}">
                    <a16:rowId xmlns:a16="http://schemas.microsoft.com/office/drawing/2014/main" val="120609611"/>
                  </a:ext>
                </a:extLst>
              </a:tr>
              <a:tr h="291354">
                <a:tc>
                  <a:txBody>
                    <a:bodyPr/>
                    <a:lstStyle/>
                    <a:p>
                      <a:pPr>
                        <a:lnSpc>
                          <a:spcPct val="130000"/>
                        </a:lnSpc>
                        <a:spcBef>
                          <a:spcPts val="720"/>
                        </a:spcBef>
                      </a:pPr>
                      <a:r>
                        <a:rPr lang="en-US" sz="1600">
                          <a:effectLst/>
                        </a:rPr>
                        <a:t>Parallel Genetic</a:t>
                      </a:r>
                      <a:endParaRPr lang="en-US" sz="1600">
                        <a:effectLst/>
                        <a:latin typeface="Calibri" panose="020F0502020204030204" pitchFamily="34" charset="0"/>
                        <a:cs typeface="Times New Roman" panose="02020603050405020304" pitchFamily="18" charset="0"/>
                      </a:endParaRPr>
                    </a:p>
                  </a:txBody>
                  <a:tcPr marL="90899" marR="90899" marT="0" marB="0"/>
                </a:tc>
                <a:tc>
                  <a:txBody>
                    <a:bodyPr/>
                    <a:lstStyle/>
                    <a:p>
                      <a:pPr algn="ctr">
                        <a:lnSpc>
                          <a:spcPct val="130000"/>
                        </a:lnSpc>
                        <a:spcBef>
                          <a:spcPts val="720"/>
                        </a:spcBef>
                      </a:pPr>
                      <a:r>
                        <a:rPr lang="en-US" sz="1600">
                          <a:effectLst/>
                        </a:rPr>
                        <a:t>0</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a:effectLst/>
                        </a:rPr>
                        <a:t>24.8</a:t>
                      </a:r>
                      <a:endParaRPr lang="en-US" sz="160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dirty="0">
                          <a:effectLst/>
                        </a:rPr>
                        <a:t>69</a:t>
                      </a:r>
                      <a:endParaRPr lang="en-US" sz="1600" dirty="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dirty="0">
                          <a:effectLst/>
                        </a:rPr>
                        <a:t>80.9</a:t>
                      </a:r>
                      <a:endParaRPr lang="en-US" sz="1600" dirty="0">
                        <a:effectLst/>
                        <a:latin typeface="Calibri" panose="020F0502020204030204" pitchFamily="34" charset="0"/>
                        <a:cs typeface="Times New Roman" panose="02020603050405020304" pitchFamily="18" charset="0"/>
                      </a:endParaRPr>
                    </a:p>
                  </a:txBody>
                  <a:tcPr marL="90899" marR="90899" marT="0" marB="0" anchor="ctr"/>
                </a:tc>
                <a:tc>
                  <a:txBody>
                    <a:bodyPr/>
                    <a:lstStyle/>
                    <a:p>
                      <a:pPr algn="ctr">
                        <a:lnSpc>
                          <a:spcPct val="130000"/>
                        </a:lnSpc>
                        <a:spcBef>
                          <a:spcPts val="720"/>
                        </a:spcBef>
                      </a:pPr>
                      <a:r>
                        <a:rPr lang="en-US" sz="1600" dirty="0">
                          <a:effectLst/>
                        </a:rPr>
                        <a:t>21.0</a:t>
                      </a:r>
                      <a:endParaRPr lang="en-US" sz="1600" dirty="0">
                        <a:effectLst/>
                        <a:latin typeface="Calibri" panose="020F0502020204030204" pitchFamily="34" charset="0"/>
                        <a:cs typeface="Times New Roman" panose="02020603050405020304" pitchFamily="18" charset="0"/>
                      </a:endParaRPr>
                    </a:p>
                  </a:txBody>
                  <a:tcPr marL="90899" marR="90899" marT="0" marB="0"/>
                </a:tc>
                <a:extLst>
                  <a:ext uri="{0D108BD9-81ED-4DB2-BD59-A6C34878D82A}">
                    <a16:rowId xmlns:a16="http://schemas.microsoft.com/office/drawing/2014/main" val="609150130"/>
                  </a:ext>
                </a:extLst>
              </a:tr>
            </a:tbl>
          </a:graphicData>
        </a:graphic>
      </p:graphicFrame>
    </p:spTree>
    <p:extLst>
      <p:ext uri="{BB962C8B-B14F-4D97-AF65-F5344CB8AC3E}">
        <p14:creationId xmlns:p14="http://schemas.microsoft.com/office/powerpoint/2010/main" val="530215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655CA-F91F-3A41-9D17-B730F4C5B8B4}"/>
              </a:ext>
            </a:extLst>
          </p:cNvPr>
          <p:cNvSpPr>
            <a:spLocks noGrp="1"/>
          </p:cNvSpPr>
          <p:nvPr>
            <p:ph type="title"/>
          </p:nvPr>
        </p:nvSpPr>
        <p:spPr/>
        <p:txBody>
          <a:bodyPr/>
          <a:lstStyle/>
          <a:p>
            <a:r>
              <a:rPr lang="en-US" dirty="0"/>
              <a:t>What is Conjoint Analysis?</a:t>
            </a:r>
          </a:p>
        </p:txBody>
      </p:sp>
      <p:pic>
        <p:nvPicPr>
          <p:cNvPr id="9" name="Content Placeholder 8">
            <a:extLst>
              <a:ext uri="{FF2B5EF4-FFF2-40B4-BE49-F238E27FC236}">
                <a16:creationId xmlns:a16="http://schemas.microsoft.com/office/drawing/2014/main" id="{4A80DE99-2B92-A441-9E00-000066AAB773}"/>
              </a:ext>
            </a:extLst>
          </p:cNvPr>
          <p:cNvPicPr>
            <a:picLocks noGrp="1" noChangeAspect="1"/>
          </p:cNvPicPr>
          <p:nvPr>
            <p:ph idx="1"/>
          </p:nvPr>
        </p:nvPicPr>
        <p:blipFill>
          <a:blip r:embed="rId2"/>
          <a:stretch>
            <a:fillRect/>
          </a:stretch>
        </p:blipFill>
        <p:spPr>
          <a:xfrm>
            <a:off x="1114588" y="1825625"/>
            <a:ext cx="9962823" cy="4351338"/>
          </a:xfrm>
          <a:prstGeom prst="rect">
            <a:avLst/>
          </a:prstGeom>
        </p:spPr>
      </p:pic>
    </p:spTree>
    <p:extLst>
      <p:ext uri="{BB962C8B-B14F-4D97-AF65-F5344CB8AC3E}">
        <p14:creationId xmlns:p14="http://schemas.microsoft.com/office/powerpoint/2010/main" val="172107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655CA-F91F-3A41-9D17-B730F4C5B8B4}"/>
              </a:ext>
            </a:extLst>
          </p:cNvPr>
          <p:cNvSpPr>
            <a:spLocks noGrp="1"/>
          </p:cNvSpPr>
          <p:nvPr>
            <p:ph type="title"/>
          </p:nvPr>
        </p:nvSpPr>
        <p:spPr/>
        <p:txBody>
          <a:bodyPr/>
          <a:lstStyle/>
          <a:p>
            <a:r>
              <a:rPr lang="en-US" dirty="0"/>
              <a:t>Pasta Design</a:t>
            </a:r>
          </a:p>
        </p:txBody>
      </p:sp>
      <p:graphicFrame>
        <p:nvGraphicFramePr>
          <p:cNvPr id="5" name="Content Placeholder 4">
            <a:extLst>
              <a:ext uri="{FF2B5EF4-FFF2-40B4-BE49-F238E27FC236}">
                <a16:creationId xmlns:a16="http://schemas.microsoft.com/office/drawing/2014/main" id="{0B988493-A95A-D145-9D37-D5839E8D8710}"/>
              </a:ext>
            </a:extLst>
          </p:cNvPr>
          <p:cNvGraphicFramePr>
            <a:graphicFrameLocks noGrp="1"/>
          </p:cNvGraphicFramePr>
          <p:nvPr>
            <p:ph sz="half" idx="1"/>
            <p:extLst>
              <p:ext uri="{D42A27DB-BD31-4B8C-83A1-F6EECF244321}">
                <p14:modId xmlns:p14="http://schemas.microsoft.com/office/powerpoint/2010/main" val="745501374"/>
              </p:ext>
            </p:extLst>
          </p:nvPr>
        </p:nvGraphicFramePr>
        <p:xfrm>
          <a:off x="838199" y="1825625"/>
          <a:ext cx="6086705" cy="1483360"/>
        </p:xfrm>
        <a:graphic>
          <a:graphicData uri="http://schemas.openxmlformats.org/drawingml/2006/table">
            <a:tbl>
              <a:tblPr firstRow="1" firstCol="1" bandRow="1">
                <a:tableStyleId>{3B4B98B0-60AC-42C2-AFA5-B58CD77FA1E5}</a:tableStyleId>
              </a:tblPr>
              <a:tblGrid>
                <a:gridCol w="1217341">
                  <a:extLst>
                    <a:ext uri="{9D8B030D-6E8A-4147-A177-3AD203B41FA5}">
                      <a16:colId xmlns:a16="http://schemas.microsoft.com/office/drawing/2014/main" val="3406539248"/>
                    </a:ext>
                  </a:extLst>
                </a:gridCol>
                <a:gridCol w="1217341">
                  <a:extLst>
                    <a:ext uri="{9D8B030D-6E8A-4147-A177-3AD203B41FA5}">
                      <a16:colId xmlns:a16="http://schemas.microsoft.com/office/drawing/2014/main" val="1148991231"/>
                    </a:ext>
                  </a:extLst>
                </a:gridCol>
                <a:gridCol w="1217341">
                  <a:extLst>
                    <a:ext uri="{9D8B030D-6E8A-4147-A177-3AD203B41FA5}">
                      <a16:colId xmlns:a16="http://schemas.microsoft.com/office/drawing/2014/main" val="1027348512"/>
                    </a:ext>
                  </a:extLst>
                </a:gridCol>
                <a:gridCol w="1217341">
                  <a:extLst>
                    <a:ext uri="{9D8B030D-6E8A-4147-A177-3AD203B41FA5}">
                      <a16:colId xmlns:a16="http://schemas.microsoft.com/office/drawing/2014/main" val="574101425"/>
                    </a:ext>
                  </a:extLst>
                </a:gridCol>
                <a:gridCol w="1217341">
                  <a:extLst>
                    <a:ext uri="{9D8B030D-6E8A-4147-A177-3AD203B41FA5}">
                      <a16:colId xmlns:a16="http://schemas.microsoft.com/office/drawing/2014/main" val="3098836996"/>
                    </a:ext>
                  </a:extLst>
                </a:gridCol>
              </a:tblGrid>
              <a:tr h="370840">
                <a:tc>
                  <a:txBody>
                    <a:bodyPr/>
                    <a:lstStyle/>
                    <a:p>
                      <a:pPr algn="ctr"/>
                      <a:endParaRPr lang="en-US" dirty="0"/>
                    </a:p>
                  </a:txBody>
                  <a:tcPr marL="45057" marR="45057" anchor="ctr"/>
                </a:tc>
                <a:tc>
                  <a:txBody>
                    <a:bodyPr/>
                    <a:lstStyle/>
                    <a:p>
                      <a:pPr algn="ctr"/>
                      <a:r>
                        <a:rPr lang="en-US" dirty="0"/>
                        <a:t>0</a:t>
                      </a:r>
                    </a:p>
                  </a:txBody>
                  <a:tcPr marL="45057" marR="45057" anchor="ctr"/>
                </a:tc>
                <a:tc>
                  <a:txBody>
                    <a:bodyPr/>
                    <a:lstStyle/>
                    <a:p>
                      <a:pPr algn="ctr"/>
                      <a:r>
                        <a:rPr lang="en-US" dirty="0"/>
                        <a:t>1</a:t>
                      </a:r>
                    </a:p>
                  </a:txBody>
                  <a:tcPr marL="45057" marR="45057" anchor="ctr"/>
                </a:tc>
                <a:tc>
                  <a:txBody>
                    <a:bodyPr/>
                    <a:lstStyle/>
                    <a:p>
                      <a:pPr algn="ctr"/>
                      <a:r>
                        <a:rPr lang="en-US" dirty="0"/>
                        <a:t>2</a:t>
                      </a:r>
                    </a:p>
                  </a:txBody>
                  <a:tcPr marL="45057" marR="45057" anchor="ctr"/>
                </a:tc>
                <a:tc>
                  <a:txBody>
                    <a:bodyPr/>
                    <a:lstStyle/>
                    <a:p>
                      <a:pPr algn="ctr"/>
                      <a:r>
                        <a:rPr lang="en-US" dirty="0"/>
                        <a:t>3</a:t>
                      </a:r>
                    </a:p>
                  </a:txBody>
                  <a:tcPr marL="45057" marR="45057" anchor="ctr"/>
                </a:tc>
                <a:extLst>
                  <a:ext uri="{0D108BD9-81ED-4DB2-BD59-A6C34878D82A}">
                    <a16:rowId xmlns:a16="http://schemas.microsoft.com/office/drawing/2014/main" val="2725141862"/>
                  </a:ext>
                </a:extLst>
              </a:tr>
              <a:tr h="370840">
                <a:tc>
                  <a:txBody>
                    <a:bodyPr/>
                    <a:lstStyle/>
                    <a:p>
                      <a:pPr algn="ctr"/>
                      <a:r>
                        <a:rPr lang="en-US" dirty="0"/>
                        <a:t>Pasta</a:t>
                      </a:r>
                    </a:p>
                  </a:txBody>
                  <a:tcPr marL="45057" marR="45057" anchor="ctr"/>
                </a:tc>
                <a:tc>
                  <a:txBody>
                    <a:bodyPr/>
                    <a:lstStyle/>
                    <a:p>
                      <a:pPr algn="ctr"/>
                      <a:r>
                        <a:rPr lang="en-US" b="1" dirty="0">
                          <a:solidFill>
                            <a:schemeClr val="accent1"/>
                          </a:solidFill>
                        </a:rPr>
                        <a:t>Spaghetti</a:t>
                      </a:r>
                    </a:p>
                  </a:txBody>
                  <a:tcPr marL="45057" marR="45057" anchor="ctr"/>
                </a:tc>
                <a:tc>
                  <a:txBody>
                    <a:bodyPr/>
                    <a:lstStyle/>
                    <a:p>
                      <a:pPr algn="ctr"/>
                      <a:r>
                        <a:rPr lang="en-US" dirty="0"/>
                        <a:t>Rotini</a:t>
                      </a:r>
                    </a:p>
                  </a:txBody>
                  <a:tcPr marL="45057" marR="45057" anchor="ctr"/>
                </a:tc>
                <a:tc>
                  <a:txBody>
                    <a:bodyPr/>
                    <a:lstStyle/>
                    <a:p>
                      <a:pPr algn="ctr"/>
                      <a:r>
                        <a:rPr lang="en-US" dirty="0"/>
                        <a:t>Linguini</a:t>
                      </a:r>
                    </a:p>
                  </a:txBody>
                  <a:tcPr marL="45057" marR="45057" anchor="ctr"/>
                </a:tc>
                <a:tc>
                  <a:txBody>
                    <a:bodyPr/>
                    <a:lstStyle/>
                    <a:p>
                      <a:pPr algn="ctr"/>
                      <a:r>
                        <a:rPr lang="en-US" dirty="0"/>
                        <a:t>Elbow</a:t>
                      </a:r>
                    </a:p>
                  </a:txBody>
                  <a:tcPr marL="45057" marR="45057" anchor="ctr"/>
                </a:tc>
                <a:extLst>
                  <a:ext uri="{0D108BD9-81ED-4DB2-BD59-A6C34878D82A}">
                    <a16:rowId xmlns:a16="http://schemas.microsoft.com/office/drawing/2014/main" val="1058129321"/>
                  </a:ext>
                </a:extLst>
              </a:tr>
              <a:tr h="370840">
                <a:tc>
                  <a:txBody>
                    <a:bodyPr/>
                    <a:lstStyle/>
                    <a:p>
                      <a:pPr algn="ctr"/>
                      <a:r>
                        <a:rPr lang="en-US" dirty="0"/>
                        <a:t>Sauce</a:t>
                      </a:r>
                    </a:p>
                  </a:txBody>
                  <a:tcPr marL="45057" marR="45057" anchor="ctr"/>
                </a:tc>
                <a:tc>
                  <a:txBody>
                    <a:bodyPr/>
                    <a:lstStyle/>
                    <a:p>
                      <a:pPr algn="ctr"/>
                      <a:r>
                        <a:rPr lang="en-US" b="1" dirty="0">
                          <a:solidFill>
                            <a:schemeClr val="accent1"/>
                          </a:solidFill>
                        </a:rPr>
                        <a:t>Pesto</a:t>
                      </a:r>
                      <a:endParaRPr lang="en-US" dirty="0"/>
                    </a:p>
                  </a:txBody>
                  <a:tcPr marL="45057" marR="45057" anchor="ctr"/>
                </a:tc>
                <a:tc>
                  <a:txBody>
                    <a:bodyPr/>
                    <a:lstStyle/>
                    <a:p>
                      <a:pPr algn="ctr"/>
                      <a:r>
                        <a:rPr lang="en-US" dirty="0"/>
                        <a:t>Marinara</a:t>
                      </a:r>
                    </a:p>
                  </a:txBody>
                  <a:tcPr marL="45057" marR="45057" anchor="ctr"/>
                </a:tc>
                <a:tc>
                  <a:txBody>
                    <a:bodyPr/>
                    <a:lstStyle/>
                    <a:p>
                      <a:pPr algn="ctr"/>
                      <a:r>
                        <a:rPr lang="en-US" dirty="0"/>
                        <a:t>Meat</a:t>
                      </a:r>
                    </a:p>
                  </a:txBody>
                  <a:tcPr marL="45057" marR="45057" anchor="ctr"/>
                </a:tc>
                <a:tc>
                  <a:txBody>
                    <a:bodyPr/>
                    <a:lstStyle/>
                    <a:p>
                      <a:pPr algn="ctr"/>
                      <a:endParaRPr lang="en-US" b="1" dirty="0">
                        <a:solidFill>
                          <a:schemeClr val="accent1"/>
                        </a:solidFill>
                      </a:endParaRPr>
                    </a:p>
                  </a:txBody>
                  <a:tcPr marL="45057" marR="45057" anchor="ctr"/>
                </a:tc>
                <a:extLst>
                  <a:ext uri="{0D108BD9-81ED-4DB2-BD59-A6C34878D82A}">
                    <a16:rowId xmlns:a16="http://schemas.microsoft.com/office/drawing/2014/main" val="873936322"/>
                  </a:ext>
                </a:extLst>
              </a:tr>
              <a:tr h="370840">
                <a:tc>
                  <a:txBody>
                    <a:bodyPr/>
                    <a:lstStyle/>
                    <a:p>
                      <a:pPr algn="ctr"/>
                      <a:r>
                        <a:rPr lang="en-US" dirty="0"/>
                        <a:t>Toppings</a:t>
                      </a:r>
                    </a:p>
                  </a:txBody>
                  <a:tcPr marL="45057" marR="45057" anchor="ctr"/>
                </a:tc>
                <a:tc>
                  <a:txBody>
                    <a:bodyPr/>
                    <a:lstStyle/>
                    <a:p>
                      <a:pPr algn="ctr"/>
                      <a:r>
                        <a:rPr lang="en-US" b="0" dirty="0">
                          <a:solidFill>
                            <a:schemeClr val="tx1"/>
                          </a:solidFill>
                        </a:rPr>
                        <a:t>None</a:t>
                      </a:r>
                    </a:p>
                  </a:txBody>
                  <a:tcPr marL="45057" marR="45057" anchor="ctr"/>
                </a:tc>
                <a:tc>
                  <a:txBody>
                    <a:bodyPr/>
                    <a:lstStyle/>
                    <a:p>
                      <a:pPr algn="ctr"/>
                      <a:r>
                        <a:rPr lang="en-US" b="1" dirty="0">
                          <a:solidFill>
                            <a:schemeClr val="accent1"/>
                          </a:solidFill>
                        </a:rPr>
                        <a:t>Parmesan</a:t>
                      </a:r>
                    </a:p>
                  </a:txBody>
                  <a:tcPr marL="45057" marR="45057" anchor="ctr"/>
                </a:tc>
                <a:tc>
                  <a:txBody>
                    <a:bodyPr/>
                    <a:lstStyle/>
                    <a:p>
                      <a:pPr algn="ctr"/>
                      <a:r>
                        <a:rPr lang="en-US" dirty="0"/>
                        <a:t>Meatballs</a:t>
                      </a:r>
                    </a:p>
                  </a:txBody>
                  <a:tcPr marL="45057" marR="45057" anchor="ctr"/>
                </a:tc>
                <a:tc>
                  <a:txBody>
                    <a:bodyPr/>
                    <a:lstStyle/>
                    <a:p>
                      <a:pPr algn="ctr"/>
                      <a:endParaRPr lang="en-US" dirty="0"/>
                    </a:p>
                  </a:txBody>
                  <a:tcPr marL="45057" marR="45057" anchor="ctr"/>
                </a:tc>
                <a:extLst>
                  <a:ext uri="{0D108BD9-81ED-4DB2-BD59-A6C34878D82A}">
                    <a16:rowId xmlns:a16="http://schemas.microsoft.com/office/drawing/2014/main" val="963117754"/>
                  </a:ext>
                </a:extLst>
              </a:tr>
            </a:tbl>
          </a:graphicData>
        </a:graphic>
      </p:graphicFrame>
      <p:graphicFrame>
        <p:nvGraphicFramePr>
          <p:cNvPr id="8" name="Content Placeholder 7">
            <a:extLst>
              <a:ext uri="{FF2B5EF4-FFF2-40B4-BE49-F238E27FC236}">
                <a16:creationId xmlns:a16="http://schemas.microsoft.com/office/drawing/2014/main" id="{63970F07-CB2D-174E-BD8B-D70E0EAF91D5}"/>
              </a:ext>
            </a:extLst>
          </p:cNvPr>
          <p:cNvGraphicFramePr>
            <a:graphicFrameLocks noGrp="1"/>
          </p:cNvGraphicFramePr>
          <p:nvPr>
            <p:ph sz="half" idx="2"/>
            <p:extLst>
              <p:ext uri="{D42A27DB-BD31-4B8C-83A1-F6EECF244321}">
                <p14:modId xmlns:p14="http://schemas.microsoft.com/office/powerpoint/2010/main" val="4195663565"/>
              </p:ext>
            </p:extLst>
          </p:nvPr>
        </p:nvGraphicFramePr>
        <p:xfrm>
          <a:off x="7136780" y="1825625"/>
          <a:ext cx="4217020" cy="3423920"/>
        </p:xfrm>
        <a:graphic>
          <a:graphicData uri="http://schemas.openxmlformats.org/drawingml/2006/table">
            <a:tbl>
              <a:tblPr firstRow="1" firstCol="1" bandRow="1">
                <a:tableStyleId>{3B4B98B0-60AC-42C2-AFA5-B58CD77FA1E5}</a:tableStyleId>
              </a:tblPr>
              <a:tblGrid>
                <a:gridCol w="1054255">
                  <a:extLst>
                    <a:ext uri="{9D8B030D-6E8A-4147-A177-3AD203B41FA5}">
                      <a16:colId xmlns:a16="http://schemas.microsoft.com/office/drawing/2014/main" val="2409761686"/>
                    </a:ext>
                  </a:extLst>
                </a:gridCol>
                <a:gridCol w="1054255">
                  <a:extLst>
                    <a:ext uri="{9D8B030D-6E8A-4147-A177-3AD203B41FA5}">
                      <a16:colId xmlns:a16="http://schemas.microsoft.com/office/drawing/2014/main" val="1695861241"/>
                    </a:ext>
                  </a:extLst>
                </a:gridCol>
                <a:gridCol w="1054255">
                  <a:extLst>
                    <a:ext uri="{9D8B030D-6E8A-4147-A177-3AD203B41FA5}">
                      <a16:colId xmlns:a16="http://schemas.microsoft.com/office/drawing/2014/main" val="1796632331"/>
                    </a:ext>
                  </a:extLst>
                </a:gridCol>
                <a:gridCol w="1054255">
                  <a:extLst>
                    <a:ext uri="{9D8B030D-6E8A-4147-A177-3AD203B41FA5}">
                      <a16:colId xmlns:a16="http://schemas.microsoft.com/office/drawing/2014/main" val="1421622240"/>
                    </a:ext>
                  </a:extLst>
                </a:gridCol>
              </a:tblGrid>
              <a:tr h="370840">
                <a:tc>
                  <a:txBody>
                    <a:bodyPr/>
                    <a:lstStyle/>
                    <a:p>
                      <a:pPr algn="ctr"/>
                      <a:r>
                        <a:rPr lang="en-US" dirty="0"/>
                        <a:t>Dish #</a:t>
                      </a:r>
                    </a:p>
                  </a:txBody>
                  <a:tcPr anchor="ctr"/>
                </a:tc>
                <a:tc>
                  <a:txBody>
                    <a:bodyPr/>
                    <a:lstStyle/>
                    <a:p>
                      <a:pPr algn="ctr"/>
                      <a:r>
                        <a:rPr lang="en-US" dirty="0"/>
                        <a:t>Pasta</a:t>
                      </a:r>
                    </a:p>
                  </a:txBody>
                  <a:tcPr anchor="ctr"/>
                </a:tc>
                <a:tc>
                  <a:txBody>
                    <a:bodyPr/>
                    <a:lstStyle/>
                    <a:p>
                      <a:pPr algn="ctr"/>
                      <a:r>
                        <a:rPr lang="en-US" dirty="0"/>
                        <a:t>Sauce</a:t>
                      </a:r>
                    </a:p>
                  </a:txBody>
                  <a:tcPr anchor="ctr"/>
                </a:tc>
                <a:tc>
                  <a:txBody>
                    <a:bodyPr/>
                    <a:lstStyle/>
                    <a:p>
                      <a:pPr algn="ctr"/>
                      <a:r>
                        <a:rPr lang="en-US" dirty="0"/>
                        <a:t>Toppings</a:t>
                      </a:r>
                    </a:p>
                  </a:txBody>
                  <a:tcPr anchor="ctr"/>
                </a:tc>
                <a:extLst>
                  <a:ext uri="{0D108BD9-81ED-4DB2-BD59-A6C34878D82A}">
                    <a16:rowId xmlns:a16="http://schemas.microsoft.com/office/drawing/2014/main" val="1603715060"/>
                  </a:ext>
                </a:extLst>
              </a:tr>
              <a:tr h="370840">
                <a:tc>
                  <a:txBody>
                    <a:bodyPr/>
                    <a:lstStyle/>
                    <a:p>
                      <a:pPr algn="ctr"/>
                      <a:r>
                        <a:rPr lang="en-US" dirty="0"/>
                        <a:t>1</a:t>
                      </a:r>
                    </a:p>
                  </a:txBody>
                  <a:tcPr anchor="ctr"/>
                </a:tc>
                <a:tc>
                  <a:txBody>
                    <a:bodyPr/>
                    <a:lstStyle/>
                    <a:p>
                      <a:pPr algn="ctr"/>
                      <a:r>
                        <a:rPr lang="en-US" dirty="0"/>
                        <a:t>0</a:t>
                      </a:r>
                    </a:p>
                  </a:txBody>
                  <a:tcPr anchor="ctr"/>
                </a:tc>
                <a:tc>
                  <a:txBody>
                    <a:bodyPr/>
                    <a:lstStyle/>
                    <a:p>
                      <a:pPr algn="ctr"/>
                      <a:r>
                        <a:rPr lang="en-US" dirty="0"/>
                        <a:t>0</a:t>
                      </a:r>
                    </a:p>
                  </a:txBody>
                  <a:tcPr anchor="ctr"/>
                </a:tc>
                <a:tc>
                  <a:txBody>
                    <a:bodyPr/>
                    <a:lstStyle/>
                    <a:p>
                      <a:pPr algn="ctr"/>
                      <a:r>
                        <a:rPr lang="en-US" dirty="0"/>
                        <a:t>0</a:t>
                      </a:r>
                    </a:p>
                  </a:txBody>
                  <a:tcPr anchor="ctr"/>
                </a:tc>
                <a:extLst>
                  <a:ext uri="{0D108BD9-81ED-4DB2-BD59-A6C34878D82A}">
                    <a16:rowId xmlns:a16="http://schemas.microsoft.com/office/drawing/2014/main" val="3189820965"/>
                  </a:ext>
                </a:extLst>
              </a:tr>
              <a:tr h="370840">
                <a:tc>
                  <a:txBody>
                    <a:bodyPr/>
                    <a:lstStyle/>
                    <a:p>
                      <a:pPr algn="ctr"/>
                      <a:r>
                        <a:rPr lang="en-US" sz="2400" b="1" dirty="0">
                          <a:solidFill>
                            <a:schemeClr val="accent1"/>
                          </a:solidFill>
                        </a:rPr>
                        <a:t>2</a:t>
                      </a:r>
                    </a:p>
                  </a:txBody>
                  <a:tcPr anchor="ctr"/>
                </a:tc>
                <a:tc>
                  <a:txBody>
                    <a:bodyPr/>
                    <a:lstStyle/>
                    <a:p>
                      <a:pPr algn="ctr"/>
                      <a:r>
                        <a:rPr lang="en-US" sz="2400" b="1" dirty="0">
                          <a:solidFill>
                            <a:schemeClr val="accent1"/>
                          </a:solidFill>
                        </a:rPr>
                        <a:t>0</a:t>
                      </a:r>
                    </a:p>
                  </a:txBody>
                  <a:tcPr anchor="ctr"/>
                </a:tc>
                <a:tc>
                  <a:txBody>
                    <a:bodyPr/>
                    <a:lstStyle/>
                    <a:p>
                      <a:pPr algn="ctr"/>
                      <a:r>
                        <a:rPr lang="en-US" sz="2400" b="1" dirty="0">
                          <a:solidFill>
                            <a:schemeClr val="accent1"/>
                          </a:solidFill>
                        </a:rPr>
                        <a:t>0</a:t>
                      </a:r>
                    </a:p>
                  </a:txBody>
                  <a:tcPr anchor="ctr"/>
                </a:tc>
                <a:tc>
                  <a:txBody>
                    <a:bodyPr/>
                    <a:lstStyle/>
                    <a:p>
                      <a:pPr algn="ctr"/>
                      <a:r>
                        <a:rPr lang="en-US" sz="2400" b="1" dirty="0">
                          <a:solidFill>
                            <a:schemeClr val="accent1"/>
                          </a:solidFill>
                        </a:rPr>
                        <a:t>1</a:t>
                      </a:r>
                    </a:p>
                  </a:txBody>
                  <a:tcPr anchor="ctr"/>
                </a:tc>
                <a:extLst>
                  <a:ext uri="{0D108BD9-81ED-4DB2-BD59-A6C34878D82A}">
                    <a16:rowId xmlns:a16="http://schemas.microsoft.com/office/drawing/2014/main" val="2174054404"/>
                  </a:ext>
                </a:extLst>
              </a:tr>
              <a:tr h="370840">
                <a:tc>
                  <a:txBody>
                    <a:bodyPr/>
                    <a:lstStyle/>
                    <a:p>
                      <a:pPr algn="ctr"/>
                      <a:r>
                        <a:rPr lang="en-US" dirty="0"/>
                        <a:t>3</a:t>
                      </a:r>
                    </a:p>
                  </a:txBody>
                  <a:tcPr anchor="ctr"/>
                </a:tc>
                <a:tc>
                  <a:txBody>
                    <a:bodyPr/>
                    <a:lstStyle/>
                    <a:p>
                      <a:pPr algn="ctr"/>
                      <a:r>
                        <a:rPr lang="en-US" dirty="0"/>
                        <a:t>0</a:t>
                      </a:r>
                    </a:p>
                  </a:txBody>
                  <a:tcPr anchor="ctr"/>
                </a:tc>
                <a:tc>
                  <a:txBody>
                    <a:bodyPr/>
                    <a:lstStyle/>
                    <a:p>
                      <a:pPr algn="ctr"/>
                      <a:r>
                        <a:rPr lang="en-US" dirty="0"/>
                        <a:t>0</a:t>
                      </a:r>
                    </a:p>
                  </a:txBody>
                  <a:tcPr anchor="ctr"/>
                </a:tc>
                <a:tc>
                  <a:txBody>
                    <a:bodyPr/>
                    <a:lstStyle/>
                    <a:p>
                      <a:pPr algn="ctr"/>
                      <a:r>
                        <a:rPr lang="en-US" dirty="0"/>
                        <a:t>2</a:t>
                      </a:r>
                    </a:p>
                  </a:txBody>
                  <a:tcPr anchor="ctr"/>
                </a:tc>
                <a:extLst>
                  <a:ext uri="{0D108BD9-81ED-4DB2-BD59-A6C34878D82A}">
                    <a16:rowId xmlns:a16="http://schemas.microsoft.com/office/drawing/2014/main" val="3147586751"/>
                  </a:ext>
                </a:extLst>
              </a:tr>
              <a:tr h="370840">
                <a:tc>
                  <a:txBody>
                    <a:bodyPr/>
                    <a:lstStyle/>
                    <a:p>
                      <a:pPr algn="ctr"/>
                      <a:r>
                        <a:rPr lang="en-US" dirty="0"/>
                        <a:t>4</a:t>
                      </a:r>
                    </a:p>
                  </a:txBody>
                  <a:tcPr anchor="ctr"/>
                </a:tc>
                <a:tc>
                  <a:txBody>
                    <a:bodyPr/>
                    <a:lstStyle/>
                    <a:p>
                      <a:pPr algn="ctr"/>
                      <a:r>
                        <a:rPr lang="en-US" dirty="0"/>
                        <a:t>0</a:t>
                      </a:r>
                    </a:p>
                  </a:txBody>
                  <a:tcPr anchor="ctr"/>
                </a:tc>
                <a:tc>
                  <a:txBody>
                    <a:bodyPr/>
                    <a:lstStyle/>
                    <a:p>
                      <a:pPr algn="ctr"/>
                      <a:r>
                        <a:rPr lang="en-US" dirty="0"/>
                        <a:t>1</a:t>
                      </a:r>
                    </a:p>
                  </a:txBody>
                  <a:tcPr anchor="ctr"/>
                </a:tc>
                <a:tc>
                  <a:txBody>
                    <a:bodyPr/>
                    <a:lstStyle/>
                    <a:p>
                      <a:pPr algn="ctr"/>
                      <a:r>
                        <a:rPr lang="en-US" dirty="0"/>
                        <a:t>0</a:t>
                      </a:r>
                    </a:p>
                  </a:txBody>
                  <a:tcPr anchor="ctr"/>
                </a:tc>
                <a:extLst>
                  <a:ext uri="{0D108BD9-81ED-4DB2-BD59-A6C34878D82A}">
                    <a16:rowId xmlns:a16="http://schemas.microsoft.com/office/drawing/2014/main" val="873621552"/>
                  </a:ext>
                </a:extLst>
              </a:tr>
              <a:tr h="370840">
                <a:tc>
                  <a:txBody>
                    <a:bodyPr/>
                    <a:lstStyle/>
                    <a:p>
                      <a:pPr algn="ctr"/>
                      <a:r>
                        <a:rPr lang="en-US" dirty="0"/>
                        <a:t>5</a:t>
                      </a:r>
                    </a:p>
                  </a:txBody>
                  <a:tcPr anchor="ctr"/>
                </a:tc>
                <a:tc>
                  <a:txBody>
                    <a:bodyPr/>
                    <a:lstStyle/>
                    <a:p>
                      <a:pPr algn="ctr"/>
                      <a:r>
                        <a:rPr lang="en-US" dirty="0"/>
                        <a:t>0</a:t>
                      </a:r>
                    </a:p>
                  </a:txBody>
                  <a:tcPr anchor="ctr"/>
                </a:tc>
                <a:tc>
                  <a:txBody>
                    <a:bodyPr/>
                    <a:lstStyle/>
                    <a:p>
                      <a:pPr algn="ctr"/>
                      <a:r>
                        <a:rPr lang="en-US" dirty="0"/>
                        <a:t>1</a:t>
                      </a:r>
                    </a:p>
                  </a:txBody>
                  <a:tcPr anchor="ctr"/>
                </a:tc>
                <a:tc>
                  <a:txBody>
                    <a:bodyPr/>
                    <a:lstStyle/>
                    <a:p>
                      <a:pPr algn="ctr"/>
                      <a:r>
                        <a:rPr lang="en-US" dirty="0"/>
                        <a:t>1</a:t>
                      </a:r>
                    </a:p>
                  </a:txBody>
                  <a:tcPr anchor="ctr"/>
                </a:tc>
                <a:extLst>
                  <a:ext uri="{0D108BD9-81ED-4DB2-BD59-A6C34878D82A}">
                    <a16:rowId xmlns:a16="http://schemas.microsoft.com/office/drawing/2014/main" val="412582784"/>
                  </a:ext>
                </a:extLst>
              </a:tr>
              <a:tr h="370840">
                <a:tc>
                  <a:txBody>
                    <a:bodyPr/>
                    <a:lstStyle/>
                    <a:p>
                      <a:pPr algn="ctr"/>
                      <a:r>
                        <a:rPr lang="en-US" dirty="0"/>
                        <a:t>6</a:t>
                      </a:r>
                    </a:p>
                  </a:txBody>
                  <a:tcPr anchor="ctr"/>
                </a:tc>
                <a:tc>
                  <a:txBody>
                    <a:bodyPr/>
                    <a:lstStyle/>
                    <a:p>
                      <a:pPr algn="ctr"/>
                      <a:r>
                        <a:rPr lang="en-US" dirty="0"/>
                        <a:t>0</a:t>
                      </a:r>
                    </a:p>
                  </a:txBody>
                  <a:tcPr anchor="ctr"/>
                </a:tc>
                <a:tc>
                  <a:txBody>
                    <a:bodyPr/>
                    <a:lstStyle/>
                    <a:p>
                      <a:pPr algn="ctr"/>
                      <a:r>
                        <a:rPr lang="en-US" dirty="0"/>
                        <a:t>1</a:t>
                      </a:r>
                    </a:p>
                  </a:txBody>
                  <a:tcPr anchor="ctr"/>
                </a:tc>
                <a:tc>
                  <a:txBody>
                    <a:bodyPr/>
                    <a:lstStyle/>
                    <a:p>
                      <a:pPr algn="ctr"/>
                      <a:r>
                        <a:rPr lang="en-US" dirty="0"/>
                        <a:t>2</a:t>
                      </a:r>
                    </a:p>
                  </a:txBody>
                  <a:tcPr anchor="ctr"/>
                </a:tc>
                <a:extLst>
                  <a:ext uri="{0D108BD9-81ED-4DB2-BD59-A6C34878D82A}">
                    <a16:rowId xmlns:a16="http://schemas.microsoft.com/office/drawing/2014/main" val="2556097072"/>
                  </a:ext>
                </a:extLst>
              </a:tr>
              <a:tr h="370840">
                <a:tc>
                  <a:txBody>
                    <a:bodyPr/>
                    <a:lstStyle/>
                    <a:p>
                      <a:pPr algn="ctr"/>
                      <a:r>
                        <a:rPr lang="en-US" dirty="0"/>
                        <a:t>…</a:t>
                      </a:r>
                    </a:p>
                  </a:txBody>
                  <a:tcPr anchor="ctr"/>
                </a:tc>
                <a:tc>
                  <a:txBody>
                    <a:bodyPr/>
                    <a:lstStyle/>
                    <a:p>
                      <a:pPr algn="ctr"/>
                      <a:r>
                        <a:rPr lang="en-US" dirty="0"/>
                        <a:t>…</a:t>
                      </a:r>
                    </a:p>
                  </a:txBody>
                  <a:tcPr anchor="ctr"/>
                </a:tc>
                <a:tc>
                  <a:txBody>
                    <a:bodyPr/>
                    <a:lstStyle/>
                    <a:p>
                      <a:pPr algn="ctr"/>
                      <a:r>
                        <a:rPr lang="en-US" dirty="0"/>
                        <a:t>…</a:t>
                      </a:r>
                    </a:p>
                  </a:txBody>
                  <a:tcPr anchor="ctr"/>
                </a:tc>
                <a:tc>
                  <a:txBody>
                    <a:bodyPr/>
                    <a:lstStyle/>
                    <a:p>
                      <a:pPr algn="ctr"/>
                      <a:r>
                        <a:rPr lang="en-US" dirty="0"/>
                        <a:t>…</a:t>
                      </a:r>
                    </a:p>
                  </a:txBody>
                  <a:tcPr anchor="ctr"/>
                </a:tc>
                <a:extLst>
                  <a:ext uri="{0D108BD9-81ED-4DB2-BD59-A6C34878D82A}">
                    <a16:rowId xmlns:a16="http://schemas.microsoft.com/office/drawing/2014/main" val="3999649420"/>
                  </a:ext>
                </a:extLst>
              </a:tr>
              <a:tr h="370840">
                <a:tc>
                  <a:txBody>
                    <a:bodyPr/>
                    <a:lstStyle/>
                    <a:p>
                      <a:pPr algn="ctr"/>
                      <a:r>
                        <a:rPr lang="en-US" dirty="0"/>
                        <a:t>36</a:t>
                      </a:r>
                    </a:p>
                  </a:txBody>
                  <a:tcPr anchor="ctr"/>
                </a:tc>
                <a:tc>
                  <a:txBody>
                    <a:bodyPr/>
                    <a:lstStyle/>
                    <a:p>
                      <a:pPr algn="ctr"/>
                      <a:r>
                        <a:rPr lang="en-US" dirty="0"/>
                        <a:t>3</a:t>
                      </a:r>
                    </a:p>
                  </a:txBody>
                  <a:tcPr anchor="ctr"/>
                </a:tc>
                <a:tc>
                  <a:txBody>
                    <a:bodyPr/>
                    <a:lstStyle/>
                    <a:p>
                      <a:pPr algn="ctr"/>
                      <a:r>
                        <a:rPr lang="en-US" dirty="0"/>
                        <a:t>2</a:t>
                      </a:r>
                    </a:p>
                  </a:txBody>
                  <a:tcPr anchor="ctr"/>
                </a:tc>
                <a:tc>
                  <a:txBody>
                    <a:bodyPr/>
                    <a:lstStyle/>
                    <a:p>
                      <a:pPr algn="ctr"/>
                      <a:r>
                        <a:rPr lang="en-US" dirty="0"/>
                        <a:t>2</a:t>
                      </a:r>
                    </a:p>
                  </a:txBody>
                  <a:tcPr anchor="ctr"/>
                </a:tc>
                <a:extLst>
                  <a:ext uri="{0D108BD9-81ED-4DB2-BD59-A6C34878D82A}">
                    <a16:rowId xmlns:a16="http://schemas.microsoft.com/office/drawing/2014/main" val="254356703"/>
                  </a:ext>
                </a:extLst>
              </a:tr>
            </a:tbl>
          </a:graphicData>
        </a:graphic>
      </p:graphicFrame>
      <p:pic>
        <p:nvPicPr>
          <p:cNvPr id="12" name="Picture 11">
            <a:extLst>
              <a:ext uri="{FF2B5EF4-FFF2-40B4-BE49-F238E27FC236}">
                <a16:creationId xmlns:a16="http://schemas.microsoft.com/office/drawing/2014/main" id="{05A4F189-116F-C141-9B59-54788AC79C8B}"/>
              </a:ext>
            </a:extLst>
          </p:cNvPr>
          <p:cNvPicPr>
            <a:picLocks noChangeAspect="1"/>
          </p:cNvPicPr>
          <p:nvPr/>
        </p:nvPicPr>
        <p:blipFill>
          <a:blip r:embed="rId2"/>
          <a:stretch>
            <a:fillRect/>
          </a:stretch>
        </p:blipFill>
        <p:spPr>
          <a:xfrm>
            <a:off x="2040051" y="3705612"/>
            <a:ext cx="3683000" cy="2413000"/>
          </a:xfrm>
          <a:prstGeom prst="rect">
            <a:avLst/>
          </a:prstGeom>
        </p:spPr>
      </p:pic>
    </p:spTree>
    <p:extLst>
      <p:ext uri="{BB962C8B-B14F-4D97-AF65-F5344CB8AC3E}">
        <p14:creationId xmlns:p14="http://schemas.microsoft.com/office/powerpoint/2010/main" val="832669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A6B39-BC2F-1048-A695-E80C7B680459}"/>
              </a:ext>
            </a:extLst>
          </p:cNvPr>
          <p:cNvSpPr>
            <a:spLocks noGrp="1"/>
          </p:cNvSpPr>
          <p:nvPr>
            <p:ph type="title"/>
          </p:nvPr>
        </p:nvSpPr>
        <p:spPr/>
        <p:txBody>
          <a:bodyPr/>
          <a:lstStyle/>
          <a:p>
            <a:r>
              <a:rPr lang="en-US" dirty="0"/>
              <a:t>What is design efficiency? </a:t>
            </a:r>
          </a:p>
        </p:txBody>
      </p:sp>
      <p:sp>
        <p:nvSpPr>
          <p:cNvPr id="3" name="Content Placeholder 2">
            <a:extLst>
              <a:ext uri="{FF2B5EF4-FFF2-40B4-BE49-F238E27FC236}">
                <a16:creationId xmlns:a16="http://schemas.microsoft.com/office/drawing/2014/main" id="{CAFC4B00-6C56-0C4A-90BC-0889EAEB74C3}"/>
              </a:ext>
            </a:extLst>
          </p:cNvPr>
          <p:cNvSpPr>
            <a:spLocks noGrp="1"/>
          </p:cNvSpPr>
          <p:nvPr>
            <p:ph idx="1"/>
          </p:nvPr>
        </p:nvSpPr>
        <p:spPr/>
        <p:txBody>
          <a:bodyPr>
            <a:normAutofit/>
          </a:bodyPr>
          <a:lstStyle/>
          <a:p>
            <a:r>
              <a:rPr lang="en-US" dirty="0">
                <a:effectLst/>
              </a:rPr>
              <a:t>The current standard used to identify ‘efficient design’ is </a:t>
            </a:r>
            <a:r>
              <a:rPr lang="en-US" i="1" dirty="0">
                <a:effectLst/>
              </a:rPr>
              <a:t>D-error </a:t>
            </a:r>
            <a:r>
              <a:rPr lang="en-US" dirty="0">
                <a:effectLst/>
              </a:rPr>
              <a:t>– the geometric mean of the eigenvalues of the covariance matrix (</a:t>
            </a:r>
            <a:r>
              <a:rPr lang="en-US" i="1" dirty="0">
                <a:effectLst/>
              </a:rPr>
              <a:t>D-efficiency</a:t>
            </a:r>
            <a:r>
              <a:rPr lang="en-US" dirty="0">
                <a:effectLst/>
              </a:rPr>
              <a:t> is the inverse of </a:t>
            </a:r>
            <a:r>
              <a:rPr lang="en-US" i="1" dirty="0">
                <a:effectLst/>
              </a:rPr>
              <a:t>D-error</a:t>
            </a:r>
            <a:r>
              <a:rPr lang="en-US" dirty="0">
                <a:effectLst/>
              </a:rPr>
              <a:t>) </a:t>
            </a:r>
          </a:p>
          <a:p>
            <a:r>
              <a:rPr lang="en-US" i="1" dirty="0">
                <a:effectLst/>
              </a:rPr>
              <a:t>D-efficient </a:t>
            </a:r>
            <a:r>
              <a:rPr lang="en-US" dirty="0">
                <a:effectLst/>
              </a:rPr>
              <a:t>designs satisfy four principles (</a:t>
            </a:r>
            <a:r>
              <a:rPr lang="en-US" dirty="0" err="1">
                <a:effectLst/>
              </a:rPr>
              <a:t>Kuhfeld</a:t>
            </a:r>
            <a:r>
              <a:rPr lang="en-US" dirty="0">
                <a:effectLst/>
              </a:rPr>
              <a:t>, Huber, &amp; </a:t>
            </a:r>
            <a:r>
              <a:rPr lang="en-US" dirty="0" err="1">
                <a:effectLst/>
              </a:rPr>
              <a:t>Zwerina</a:t>
            </a:r>
            <a:r>
              <a:rPr lang="en-US" dirty="0">
                <a:effectLst/>
              </a:rPr>
              <a:t>, 1996):</a:t>
            </a:r>
          </a:p>
          <a:p>
            <a:pPr lvl="1"/>
            <a:r>
              <a:rPr lang="en-US" b="1" dirty="0">
                <a:solidFill>
                  <a:schemeClr val="accent1"/>
                </a:solidFill>
                <a:effectLst/>
              </a:rPr>
              <a:t>Orthogonality</a:t>
            </a:r>
            <a:r>
              <a:rPr lang="en-US" dirty="0">
                <a:effectLst/>
              </a:rPr>
              <a:t> is satisfied when the levels of each attribute vary independently of one another.  </a:t>
            </a:r>
          </a:p>
          <a:p>
            <a:pPr lvl="1"/>
            <a:r>
              <a:rPr lang="en-US" b="1" dirty="0">
                <a:solidFill>
                  <a:schemeClr val="accent1"/>
                </a:solidFill>
                <a:effectLst/>
              </a:rPr>
              <a:t>Level balance </a:t>
            </a:r>
            <a:r>
              <a:rPr lang="en-US" dirty="0">
                <a:effectLst/>
              </a:rPr>
              <a:t>is satisfied when the levels of each attribute appear with equal frequency. </a:t>
            </a:r>
          </a:p>
          <a:p>
            <a:pPr lvl="1"/>
            <a:r>
              <a:rPr lang="en-US" b="1" dirty="0">
                <a:solidFill>
                  <a:schemeClr val="accent1"/>
                </a:solidFill>
                <a:effectLst/>
              </a:rPr>
              <a:t>Minimal overlap </a:t>
            </a:r>
            <a:r>
              <a:rPr lang="en-US" dirty="0">
                <a:effectLst/>
              </a:rPr>
              <a:t>is satisfied when the alternatives within each choice set have nonoverlapping attribute levels.  </a:t>
            </a:r>
          </a:p>
          <a:p>
            <a:pPr lvl="1"/>
            <a:r>
              <a:rPr lang="en-US" b="1" dirty="0">
                <a:solidFill>
                  <a:schemeClr val="accent1"/>
                </a:solidFill>
                <a:effectLst/>
              </a:rPr>
              <a:t>Utility balance </a:t>
            </a:r>
            <a:r>
              <a:rPr lang="en-US" dirty="0">
                <a:effectLst/>
              </a:rPr>
              <a:t>is satisfied when the utilities of alternatives within choice sets are the same.</a:t>
            </a:r>
          </a:p>
          <a:p>
            <a:endParaRPr lang="en-US" dirty="0"/>
          </a:p>
        </p:txBody>
      </p:sp>
    </p:spTree>
    <p:extLst>
      <p:ext uri="{BB962C8B-B14F-4D97-AF65-F5344CB8AC3E}">
        <p14:creationId xmlns:p14="http://schemas.microsoft.com/office/powerpoint/2010/main" val="2876990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B14B2-4D8B-C148-9DE5-CE393F10C641}"/>
              </a:ext>
            </a:extLst>
          </p:cNvPr>
          <p:cNvSpPr>
            <a:spLocks noGrp="1"/>
          </p:cNvSpPr>
          <p:nvPr>
            <p:ph type="title"/>
          </p:nvPr>
        </p:nvSpPr>
        <p:spPr/>
        <p:txBody>
          <a:bodyPr/>
          <a:lstStyle/>
          <a:p>
            <a:r>
              <a:rPr lang="en-US" dirty="0"/>
              <a:t>Problem Background &amp; Context:</a:t>
            </a:r>
            <a:br>
              <a:rPr lang="en-US" dirty="0"/>
            </a:br>
            <a:r>
              <a:rPr lang="en-US" dirty="0"/>
              <a:t>Pharmaceutical Market Research</a:t>
            </a:r>
          </a:p>
        </p:txBody>
      </p:sp>
      <p:sp>
        <p:nvSpPr>
          <p:cNvPr id="3" name="Content Placeholder 2">
            <a:extLst>
              <a:ext uri="{FF2B5EF4-FFF2-40B4-BE49-F238E27FC236}">
                <a16:creationId xmlns:a16="http://schemas.microsoft.com/office/drawing/2014/main" id="{6DFC46ED-6B9E-EB4E-B957-BE7C7CE0B1FB}"/>
              </a:ext>
            </a:extLst>
          </p:cNvPr>
          <p:cNvSpPr>
            <a:spLocks noGrp="1"/>
          </p:cNvSpPr>
          <p:nvPr>
            <p:ph idx="1"/>
          </p:nvPr>
        </p:nvSpPr>
        <p:spPr>
          <a:xfrm>
            <a:off x="838200" y="2029521"/>
            <a:ext cx="10515600" cy="4147441"/>
          </a:xfrm>
        </p:spPr>
        <p:txBody>
          <a:bodyPr>
            <a:normAutofit/>
          </a:bodyPr>
          <a:lstStyle/>
          <a:p>
            <a:pPr marL="0" indent="0">
              <a:buNone/>
            </a:pPr>
            <a:r>
              <a:rPr lang="en-US" dirty="0">
                <a:effectLst/>
              </a:rPr>
              <a:t>A pharmaceutical market research firm uses simulated patient treatment as a method to understand physician demand in specific treatment areas.  </a:t>
            </a:r>
          </a:p>
          <a:p>
            <a:r>
              <a:rPr lang="en-US" dirty="0">
                <a:effectLst/>
              </a:rPr>
              <a:t>The firm designs a (small) </a:t>
            </a:r>
            <a:r>
              <a:rPr lang="en-US" i="1" dirty="0">
                <a:effectLst/>
              </a:rPr>
              <a:t>simulated</a:t>
            </a:r>
            <a:r>
              <a:rPr lang="en-US" dirty="0">
                <a:effectLst/>
              </a:rPr>
              <a:t> universe of patients that represents the </a:t>
            </a:r>
            <a:r>
              <a:rPr lang="en-US" i="1" dirty="0">
                <a:effectLst/>
              </a:rPr>
              <a:t>actual</a:t>
            </a:r>
            <a:r>
              <a:rPr lang="en-US" dirty="0">
                <a:effectLst/>
              </a:rPr>
              <a:t> patient universe as closely as possible.  </a:t>
            </a:r>
          </a:p>
          <a:p>
            <a:r>
              <a:rPr lang="en-US" dirty="0"/>
              <a:t>Physicians will treat simulated patients as they would in practice.</a:t>
            </a:r>
          </a:p>
          <a:p>
            <a:r>
              <a:rPr lang="en-US" dirty="0"/>
              <a:t>Based on treatment decisions, analysts can identify what patient attributes drive the choice for a particular treatment.</a:t>
            </a:r>
          </a:p>
        </p:txBody>
      </p:sp>
    </p:spTree>
    <p:extLst>
      <p:ext uri="{BB962C8B-B14F-4D97-AF65-F5344CB8AC3E}">
        <p14:creationId xmlns:p14="http://schemas.microsoft.com/office/powerpoint/2010/main" val="2488291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ED7FA-2501-8F4C-84ED-5339B6977262}"/>
              </a:ext>
            </a:extLst>
          </p:cNvPr>
          <p:cNvSpPr>
            <a:spLocks noGrp="1"/>
          </p:cNvSpPr>
          <p:nvPr>
            <p:ph type="title"/>
          </p:nvPr>
        </p:nvSpPr>
        <p:spPr/>
        <p:txBody>
          <a:bodyPr/>
          <a:lstStyle/>
          <a:p>
            <a:r>
              <a:rPr lang="en-US" dirty="0"/>
              <a:t>Problem Background &amp; Context:</a:t>
            </a:r>
            <a:br>
              <a:rPr lang="en-US" dirty="0"/>
            </a:br>
            <a:r>
              <a:rPr lang="en-US" dirty="0"/>
              <a:t>Patient Design</a:t>
            </a:r>
          </a:p>
        </p:txBody>
      </p:sp>
      <p:sp>
        <p:nvSpPr>
          <p:cNvPr id="3" name="Content Placeholder 2">
            <a:extLst>
              <a:ext uri="{FF2B5EF4-FFF2-40B4-BE49-F238E27FC236}">
                <a16:creationId xmlns:a16="http://schemas.microsoft.com/office/drawing/2014/main" id="{5BC7217B-BD61-1845-883A-7D8CA04F95B6}"/>
              </a:ext>
            </a:extLst>
          </p:cNvPr>
          <p:cNvSpPr>
            <a:spLocks noGrp="1"/>
          </p:cNvSpPr>
          <p:nvPr>
            <p:ph idx="1"/>
          </p:nvPr>
        </p:nvSpPr>
        <p:spPr>
          <a:xfrm>
            <a:off x="838200" y="1984917"/>
            <a:ext cx="10515600" cy="4660397"/>
          </a:xfrm>
        </p:spPr>
        <p:txBody>
          <a:bodyPr>
            <a:normAutofit/>
          </a:bodyPr>
          <a:lstStyle/>
          <a:p>
            <a:r>
              <a:rPr lang="en-US" dirty="0">
                <a:effectLst/>
              </a:rPr>
              <a:t>Patients are defined by multiple attributes (age, gender, BMI, etc.)</a:t>
            </a:r>
          </a:p>
          <a:p>
            <a:r>
              <a:rPr lang="en-US" dirty="0">
                <a:effectLst/>
              </a:rPr>
              <a:t>Each attribute may have multiple levels (male/female, etc.).  </a:t>
            </a:r>
          </a:p>
          <a:p>
            <a:r>
              <a:rPr lang="en-US" dirty="0">
                <a:effectLst/>
              </a:rPr>
              <a:t>The distribution of attribute levels is controlled such that the demographics of the simulated patient universe approximate the real patient universe.</a:t>
            </a:r>
          </a:p>
          <a:p>
            <a:r>
              <a:rPr lang="en-US" dirty="0">
                <a:effectLst/>
              </a:rPr>
              <a:t>When the number of attributes and levels grow beyond a small set, presenting the full design (full factorial) becomes a challenge due to both the number of combinations required and the amount of burden placed on the respondent.  </a:t>
            </a:r>
          </a:p>
          <a:p>
            <a:r>
              <a:rPr lang="en-US" dirty="0">
                <a:effectLst/>
              </a:rPr>
              <a:t>Fractional factorial designs, then, seek to allow the research to eke as much data out of the analysis as possible but use a much more limited subset of stimuli – but how do we know what the best fractional factorial design is?</a:t>
            </a:r>
          </a:p>
          <a:p>
            <a:endParaRPr lang="en-US" dirty="0"/>
          </a:p>
        </p:txBody>
      </p:sp>
    </p:spTree>
    <p:extLst>
      <p:ext uri="{BB962C8B-B14F-4D97-AF65-F5344CB8AC3E}">
        <p14:creationId xmlns:p14="http://schemas.microsoft.com/office/powerpoint/2010/main" val="2656152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D4742-4FC4-AF4B-A162-D32560F6241C}"/>
              </a:ext>
            </a:extLst>
          </p:cNvPr>
          <p:cNvSpPr>
            <a:spLocks noGrp="1"/>
          </p:cNvSpPr>
          <p:nvPr>
            <p:ph type="title"/>
          </p:nvPr>
        </p:nvSpPr>
        <p:spPr/>
        <p:txBody>
          <a:bodyPr/>
          <a:lstStyle/>
          <a:p>
            <a:r>
              <a:rPr lang="en-US" dirty="0"/>
              <a:t>Key Differences between Conjoint and Patient Simulation</a:t>
            </a:r>
          </a:p>
        </p:txBody>
      </p:sp>
      <p:sp>
        <p:nvSpPr>
          <p:cNvPr id="3" name="Content Placeholder 2">
            <a:extLst>
              <a:ext uri="{FF2B5EF4-FFF2-40B4-BE49-F238E27FC236}">
                <a16:creationId xmlns:a16="http://schemas.microsoft.com/office/drawing/2014/main" id="{324FD862-8062-674A-9F43-7F400D7ACA88}"/>
              </a:ext>
            </a:extLst>
          </p:cNvPr>
          <p:cNvSpPr>
            <a:spLocks noGrp="1"/>
          </p:cNvSpPr>
          <p:nvPr>
            <p:ph idx="1"/>
          </p:nvPr>
        </p:nvSpPr>
        <p:spPr/>
        <p:txBody>
          <a:bodyPr>
            <a:normAutofit/>
          </a:bodyPr>
          <a:lstStyle/>
          <a:p>
            <a:pPr marL="514350" indent="-514350">
              <a:buFont typeface="+mj-lt"/>
              <a:buAutoNum type="arabicPeriod"/>
            </a:pPr>
            <a:r>
              <a:rPr lang="en-US" dirty="0">
                <a:effectLst/>
              </a:rPr>
              <a:t>The design for patient simulation inherently contains </a:t>
            </a:r>
            <a:r>
              <a:rPr lang="en-US" i="1" dirty="0">
                <a:effectLst/>
              </a:rPr>
              <a:t>d-error</a:t>
            </a:r>
            <a:r>
              <a:rPr lang="en-US" dirty="0">
                <a:effectLst/>
              </a:rPr>
              <a:t> as a result of violating the principle of </a:t>
            </a:r>
            <a:r>
              <a:rPr lang="en-US" b="1" dirty="0">
                <a:solidFill>
                  <a:schemeClr val="accent1"/>
                </a:solidFill>
                <a:effectLst/>
              </a:rPr>
              <a:t>level balance</a:t>
            </a:r>
            <a:r>
              <a:rPr lang="en-US" dirty="0">
                <a:effectLst/>
              </a:rPr>
              <a:t>:  Since the goal is for the simulated patient universe to map to the actual patient universe, the researcher may need to control for the distribution of levels within each attribute.  </a:t>
            </a:r>
          </a:p>
          <a:p>
            <a:pPr marL="514350" indent="-514350">
              <a:buFont typeface="+mj-lt"/>
              <a:buAutoNum type="arabicPeriod"/>
            </a:pPr>
            <a:r>
              <a:rPr lang="en-US" dirty="0">
                <a:effectLst/>
              </a:rPr>
              <a:t>Certain attributes and levels may have required interactions (i.e., a patient must be female to be pregnant), potentially violating </a:t>
            </a:r>
            <a:r>
              <a:rPr lang="en-US" b="1" dirty="0">
                <a:solidFill>
                  <a:schemeClr val="accent1"/>
                </a:solidFill>
                <a:effectLst/>
              </a:rPr>
              <a:t>orthogonality</a:t>
            </a:r>
            <a:r>
              <a:rPr lang="en-US" dirty="0">
                <a:effectLst/>
              </a:rPr>
              <a:t> and </a:t>
            </a:r>
            <a:r>
              <a:rPr lang="en-US" b="1" dirty="0">
                <a:solidFill>
                  <a:schemeClr val="accent1"/>
                </a:solidFill>
                <a:effectLst/>
              </a:rPr>
              <a:t>minimal overlap</a:t>
            </a:r>
            <a:r>
              <a:rPr lang="en-US" dirty="0">
                <a:effectLst/>
              </a:rPr>
              <a:t>.  </a:t>
            </a:r>
          </a:p>
          <a:p>
            <a:pPr marL="0" indent="0">
              <a:buNone/>
            </a:pPr>
            <a:endParaRPr lang="en-US" dirty="0">
              <a:effectLst/>
            </a:endParaRPr>
          </a:p>
          <a:p>
            <a:endParaRPr lang="en-US" dirty="0"/>
          </a:p>
        </p:txBody>
      </p:sp>
    </p:spTree>
    <p:extLst>
      <p:ext uri="{BB962C8B-B14F-4D97-AF65-F5344CB8AC3E}">
        <p14:creationId xmlns:p14="http://schemas.microsoft.com/office/powerpoint/2010/main" val="2911513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7F9DD1A-5E9C-D845-8F5A-A49CCA77645A}"/>
              </a:ext>
            </a:extLst>
          </p:cNvPr>
          <p:cNvSpPr>
            <a:spLocks noGrp="1"/>
          </p:cNvSpPr>
          <p:nvPr>
            <p:ph type="title"/>
          </p:nvPr>
        </p:nvSpPr>
        <p:spPr/>
        <p:txBody>
          <a:bodyPr>
            <a:normAutofit/>
          </a:bodyPr>
          <a:lstStyle/>
          <a:p>
            <a:r>
              <a:rPr lang="en-US" sz="3200" dirty="0"/>
              <a:t>How do we describe a Type 2 Diabetes patient?</a:t>
            </a:r>
          </a:p>
        </p:txBody>
      </p:sp>
      <p:graphicFrame>
        <p:nvGraphicFramePr>
          <p:cNvPr id="7" name="Content Placeholder 6">
            <a:extLst>
              <a:ext uri="{FF2B5EF4-FFF2-40B4-BE49-F238E27FC236}">
                <a16:creationId xmlns:a16="http://schemas.microsoft.com/office/drawing/2014/main" id="{8D6E33DC-1044-AF4E-AC2C-FB451101779D}"/>
              </a:ext>
            </a:extLst>
          </p:cNvPr>
          <p:cNvGraphicFramePr>
            <a:graphicFrameLocks noGrp="1"/>
          </p:cNvGraphicFramePr>
          <p:nvPr>
            <p:ph sz="half" idx="1"/>
            <p:extLst>
              <p:ext uri="{D42A27DB-BD31-4B8C-83A1-F6EECF244321}">
                <p14:modId xmlns:p14="http://schemas.microsoft.com/office/powerpoint/2010/main" val="871359080"/>
              </p:ext>
            </p:extLst>
          </p:nvPr>
        </p:nvGraphicFramePr>
        <p:xfrm>
          <a:off x="3994539" y="1027906"/>
          <a:ext cx="7838214" cy="4432716"/>
        </p:xfrm>
        <a:graphic>
          <a:graphicData uri="http://schemas.openxmlformats.org/drawingml/2006/table">
            <a:tbl>
              <a:tblPr firstRow="1" firstCol="1" bandRow="1">
                <a:tableStyleId>{3B4B98B0-60AC-42C2-AFA5-B58CD77FA1E5}</a:tableStyleId>
              </a:tblPr>
              <a:tblGrid>
                <a:gridCol w="1234905">
                  <a:extLst>
                    <a:ext uri="{9D8B030D-6E8A-4147-A177-3AD203B41FA5}">
                      <a16:colId xmlns:a16="http://schemas.microsoft.com/office/drawing/2014/main" val="3834544848"/>
                    </a:ext>
                  </a:extLst>
                </a:gridCol>
                <a:gridCol w="1167156">
                  <a:extLst>
                    <a:ext uri="{9D8B030D-6E8A-4147-A177-3AD203B41FA5}">
                      <a16:colId xmlns:a16="http://schemas.microsoft.com/office/drawing/2014/main" val="3523856233"/>
                    </a:ext>
                  </a:extLst>
                </a:gridCol>
                <a:gridCol w="1571931">
                  <a:extLst>
                    <a:ext uri="{9D8B030D-6E8A-4147-A177-3AD203B41FA5}">
                      <a16:colId xmlns:a16="http://schemas.microsoft.com/office/drawing/2014/main" val="3381462284"/>
                    </a:ext>
                  </a:extLst>
                </a:gridCol>
                <a:gridCol w="1605377">
                  <a:extLst>
                    <a:ext uri="{9D8B030D-6E8A-4147-A177-3AD203B41FA5}">
                      <a16:colId xmlns:a16="http://schemas.microsoft.com/office/drawing/2014/main" val="1155965230"/>
                    </a:ext>
                  </a:extLst>
                </a:gridCol>
                <a:gridCol w="1111413">
                  <a:extLst>
                    <a:ext uri="{9D8B030D-6E8A-4147-A177-3AD203B41FA5}">
                      <a16:colId xmlns:a16="http://schemas.microsoft.com/office/drawing/2014/main" val="2209112158"/>
                    </a:ext>
                  </a:extLst>
                </a:gridCol>
                <a:gridCol w="1147432">
                  <a:extLst>
                    <a:ext uri="{9D8B030D-6E8A-4147-A177-3AD203B41FA5}">
                      <a16:colId xmlns:a16="http://schemas.microsoft.com/office/drawing/2014/main" val="1556391437"/>
                    </a:ext>
                  </a:extLst>
                </a:gridCol>
              </a:tblGrid>
              <a:tr h="260748">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0</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1</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2</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effectLst/>
                        </a:rPr>
                        <a:t>3</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Distribution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279875227"/>
                  </a:ext>
                </a:extLst>
              </a:tr>
              <a:tr h="260748">
                <a:tc>
                  <a:txBody>
                    <a:bodyPr/>
                    <a:lstStyle/>
                    <a:p>
                      <a:pPr marL="0" marR="0" algn="r">
                        <a:spcBef>
                          <a:spcPts val="0"/>
                        </a:spcBef>
                        <a:spcAft>
                          <a:spcPts val="0"/>
                        </a:spcAft>
                      </a:pPr>
                      <a:r>
                        <a:rPr lang="en-US" sz="1600">
                          <a:effectLst/>
                        </a:rPr>
                        <a:t>Age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Youth</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Adult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Elderly</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25/50/25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2493088601"/>
                  </a:ext>
                </a:extLst>
              </a:tr>
              <a:tr h="260748">
                <a:tc>
                  <a:txBody>
                    <a:bodyPr/>
                    <a:lstStyle/>
                    <a:p>
                      <a:pPr marL="0" marR="0" algn="r">
                        <a:spcBef>
                          <a:spcPts val="0"/>
                        </a:spcBef>
                        <a:spcAft>
                          <a:spcPts val="0"/>
                        </a:spcAft>
                      </a:pPr>
                      <a:r>
                        <a:rPr lang="en-US" sz="1600">
                          <a:effectLst/>
                        </a:rPr>
                        <a:t>Gender</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Male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effectLst/>
                        </a:rPr>
                        <a:t>Female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effectLst/>
                        </a:rPr>
                        <a:t>50/50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3264859635"/>
                  </a:ext>
                </a:extLst>
              </a:tr>
              <a:tr h="260748">
                <a:tc>
                  <a:txBody>
                    <a:bodyPr/>
                    <a:lstStyle/>
                    <a:p>
                      <a:pPr marL="0" marR="0" algn="r">
                        <a:spcBef>
                          <a:spcPts val="0"/>
                        </a:spcBef>
                        <a:spcAft>
                          <a:spcPts val="0"/>
                        </a:spcAft>
                      </a:pPr>
                      <a:r>
                        <a:rPr lang="en-US" sz="1600">
                          <a:effectLst/>
                        </a:rPr>
                        <a:t>Race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Caucasian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African-American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Hispanic</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Asian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40/20/20/20</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1718178914"/>
                  </a:ext>
                </a:extLst>
              </a:tr>
              <a:tr h="260748">
                <a:tc>
                  <a:txBody>
                    <a:bodyPr/>
                    <a:lstStyle/>
                    <a:p>
                      <a:pPr marL="0" marR="0" algn="r">
                        <a:spcBef>
                          <a:spcPts val="0"/>
                        </a:spcBef>
                        <a:spcAft>
                          <a:spcPts val="0"/>
                        </a:spcAft>
                      </a:pPr>
                      <a:r>
                        <a:rPr lang="en-US" sz="1600">
                          <a:effectLst/>
                        </a:rPr>
                        <a:t>BMI</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Underweight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Normal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Obese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dirty="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25/40/40</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1056784075"/>
                  </a:ext>
                </a:extLst>
              </a:tr>
              <a:tr h="260748">
                <a:tc>
                  <a:txBody>
                    <a:bodyPr/>
                    <a:lstStyle/>
                    <a:p>
                      <a:pPr marL="0" marR="0" algn="r">
                        <a:spcBef>
                          <a:spcPts val="0"/>
                        </a:spcBef>
                        <a:spcAft>
                          <a:spcPts val="0"/>
                        </a:spcAft>
                      </a:pPr>
                      <a:r>
                        <a:rPr lang="en-US" sz="1600">
                          <a:effectLst/>
                        </a:rPr>
                        <a:t>Diabetes</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solidFill>
                            <a:schemeClr val="accent2"/>
                          </a:solidFill>
                          <a:effectLst/>
                        </a:rPr>
                        <a:t>No</a:t>
                      </a:r>
                      <a:endParaRPr lang="en-US" sz="16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solidFill>
                            <a:srgbClr val="FF0000"/>
                          </a:solidFill>
                          <a:effectLst/>
                        </a:rPr>
                        <a:t>Yes</a:t>
                      </a:r>
                      <a:endParaRPr lang="en-US" sz="16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endParaRPr lang="en-US" sz="1600" dirty="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50/50</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2766233079"/>
                  </a:ext>
                </a:extLst>
              </a:tr>
              <a:tr h="260748">
                <a:tc>
                  <a:txBody>
                    <a:bodyPr/>
                    <a:lstStyle/>
                    <a:p>
                      <a:pPr marL="0" marR="0" algn="r">
                        <a:spcBef>
                          <a:spcPts val="0"/>
                        </a:spcBef>
                        <a:spcAft>
                          <a:spcPts val="0"/>
                        </a:spcAft>
                      </a:pPr>
                      <a:r>
                        <a:rPr lang="en-US" sz="1600">
                          <a:effectLst/>
                        </a:rPr>
                        <a:t>Stroke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effectLst/>
                        </a:rPr>
                        <a:t>No</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Yes, Treated</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endParaRPr lang="en-US" sz="1600" dirty="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75/25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966711103"/>
                  </a:ext>
                </a:extLst>
              </a:tr>
              <a:tr h="260748">
                <a:tc>
                  <a:txBody>
                    <a:bodyPr/>
                    <a:lstStyle/>
                    <a:p>
                      <a:pPr marL="0" marR="0" algn="r">
                        <a:spcBef>
                          <a:spcPts val="0"/>
                        </a:spcBef>
                        <a:spcAft>
                          <a:spcPts val="0"/>
                        </a:spcAft>
                      </a:pPr>
                      <a:r>
                        <a:rPr lang="en-US" sz="1600">
                          <a:effectLst/>
                        </a:rPr>
                        <a:t>Heart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No</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Yes, Angina</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Yes, MI</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50/25/25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343685557"/>
                  </a:ext>
                </a:extLst>
              </a:tr>
              <a:tr h="260748">
                <a:tc>
                  <a:txBody>
                    <a:bodyPr/>
                    <a:lstStyle/>
                    <a:p>
                      <a:pPr marL="0" marR="0" algn="r">
                        <a:spcBef>
                          <a:spcPts val="0"/>
                        </a:spcBef>
                        <a:spcAft>
                          <a:spcPts val="0"/>
                        </a:spcAft>
                      </a:pPr>
                      <a:r>
                        <a:rPr lang="en-US" sz="1600">
                          <a:effectLst/>
                        </a:rPr>
                        <a:t>LDL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Low</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effectLst/>
                        </a:rPr>
                        <a:t>Moderate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High</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dirty="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25/50/25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4044020766"/>
                  </a:ext>
                </a:extLst>
              </a:tr>
              <a:tr h="260748">
                <a:tc>
                  <a:txBody>
                    <a:bodyPr/>
                    <a:lstStyle/>
                    <a:p>
                      <a:pPr marL="0" marR="0" algn="r">
                        <a:spcBef>
                          <a:spcPts val="0"/>
                        </a:spcBef>
                        <a:spcAft>
                          <a:spcPts val="0"/>
                        </a:spcAft>
                      </a:pPr>
                      <a:r>
                        <a:rPr lang="en-US" sz="1600">
                          <a:effectLst/>
                        </a:rPr>
                        <a:t>BP</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Normal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Moderate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High</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dirty="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25/50/25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52669346"/>
                  </a:ext>
                </a:extLst>
              </a:tr>
              <a:tr h="260748">
                <a:tc>
                  <a:txBody>
                    <a:bodyPr/>
                    <a:lstStyle/>
                    <a:p>
                      <a:pPr marL="0" marR="0" algn="r">
                        <a:spcBef>
                          <a:spcPts val="0"/>
                        </a:spcBef>
                        <a:spcAft>
                          <a:spcPts val="0"/>
                        </a:spcAft>
                      </a:pPr>
                      <a:r>
                        <a:rPr lang="en-US" sz="1600">
                          <a:effectLst/>
                        </a:rPr>
                        <a:t>A1C</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solidFill>
                            <a:schemeClr val="accent2"/>
                          </a:solidFill>
                          <a:effectLst/>
                        </a:rPr>
                        <a:t>Normal</a:t>
                      </a:r>
                      <a:endParaRPr lang="en-US" sz="16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Moderate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High</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solidFill>
                            <a:srgbClr val="FF0000"/>
                          </a:solidFill>
                          <a:effectLst/>
                        </a:rPr>
                        <a:t>Very High</a:t>
                      </a:r>
                      <a:endParaRPr lang="en-US" sz="16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25/25/25/25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3304228281"/>
                  </a:ext>
                </a:extLst>
              </a:tr>
              <a:tr h="260748">
                <a:tc>
                  <a:txBody>
                    <a:bodyPr/>
                    <a:lstStyle/>
                    <a:p>
                      <a:pPr marL="0" marR="0" algn="r">
                        <a:spcBef>
                          <a:spcPts val="0"/>
                        </a:spcBef>
                        <a:spcAft>
                          <a:spcPts val="0"/>
                        </a:spcAft>
                      </a:pPr>
                      <a:r>
                        <a:rPr lang="en-US" sz="1600" dirty="0">
                          <a:effectLst/>
                        </a:rPr>
                        <a:t>Renal</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Normal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Reduced</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Impaired</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50/25/25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3650551203"/>
                  </a:ext>
                </a:extLst>
              </a:tr>
              <a:tr h="260748">
                <a:tc>
                  <a:txBody>
                    <a:bodyPr/>
                    <a:lstStyle/>
                    <a:p>
                      <a:pPr marL="0" marR="0" algn="r">
                        <a:spcBef>
                          <a:spcPts val="0"/>
                        </a:spcBef>
                        <a:spcAft>
                          <a:spcPts val="0"/>
                        </a:spcAft>
                      </a:pPr>
                      <a:r>
                        <a:rPr lang="en-US" sz="1600">
                          <a:effectLst/>
                        </a:rPr>
                        <a:t>Creatinine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Normal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Mild</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Moderate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50/25/25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88680400"/>
                  </a:ext>
                </a:extLst>
              </a:tr>
              <a:tr h="260748">
                <a:tc>
                  <a:txBody>
                    <a:bodyPr/>
                    <a:lstStyle/>
                    <a:p>
                      <a:pPr marL="0" marR="0" algn="r">
                        <a:spcBef>
                          <a:spcPts val="0"/>
                        </a:spcBef>
                        <a:spcAft>
                          <a:spcPts val="0"/>
                        </a:spcAft>
                      </a:pPr>
                      <a:r>
                        <a:rPr lang="en-US" sz="1600">
                          <a:effectLst/>
                        </a:rPr>
                        <a:t>UACR</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Normal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Microalbuminuria</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Albuminuria</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33/33/33</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3423186569"/>
                  </a:ext>
                </a:extLst>
              </a:tr>
              <a:tr h="260748">
                <a:tc>
                  <a:txBody>
                    <a:bodyPr/>
                    <a:lstStyle/>
                    <a:p>
                      <a:pPr marL="0" marR="0" algn="r">
                        <a:spcBef>
                          <a:spcPts val="0"/>
                        </a:spcBef>
                        <a:spcAft>
                          <a:spcPts val="0"/>
                        </a:spcAft>
                      </a:pPr>
                      <a:r>
                        <a:rPr lang="en-US" sz="1600" dirty="0" err="1">
                          <a:effectLst/>
                        </a:rPr>
                        <a:t>Curr</a:t>
                      </a:r>
                      <a:r>
                        <a:rPr lang="en-US" sz="1600" dirty="0">
                          <a:effectLst/>
                        </a:rPr>
                        <a:t>. Tx</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None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ACE Inhibitor</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Beta Blocker</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CCB</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25/25/25/25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1843846782"/>
                  </a:ext>
                </a:extLst>
              </a:tr>
              <a:tr h="260748">
                <a:tc>
                  <a:txBody>
                    <a:bodyPr/>
                    <a:lstStyle/>
                    <a:p>
                      <a:pPr marL="0" marR="0" algn="r">
                        <a:spcBef>
                          <a:spcPts val="0"/>
                        </a:spcBef>
                        <a:spcAft>
                          <a:spcPts val="0"/>
                        </a:spcAft>
                      </a:pPr>
                      <a:r>
                        <a:rPr lang="en-US" sz="1600" dirty="0">
                          <a:effectLst/>
                        </a:rPr>
                        <a:t>Heart Disease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None</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Immediate family</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Extended family</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50/25/25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1133034926"/>
                  </a:ext>
                </a:extLst>
              </a:tr>
              <a:tr h="260748">
                <a:tc>
                  <a:txBody>
                    <a:bodyPr/>
                    <a:lstStyle/>
                    <a:p>
                      <a:pPr marL="0" marR="0" algn="r">
                        <a:spcBef>
                          <a:spcPts val="0"/>
                        </a:spcBef>
                        <a:spcAft>
                          <a:spcPts val="0"/>
                        </a:spcAft>
                      </a:pPr>
                      <a:r>
                        <a:rPr lang="en-US" sz="1600">
                          <a:effectLst/>
                        </a:rPr>
                        <a:t>Smoker</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effectLst/>
                        </a:rPr>
                        <a:t>Non-smoker</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Past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a:effectLst/>
                        </a:rPr>
                        <a:t>Current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tc>
                  <a:txBody>
                    <a:bodyPr/>
                    <a:lstStyle/>
                    <a:p>
                      <a:endParaRPr lang="en-US" sz="1600">
                        <a:effectLst/>
                        <a:latin typeface="Calibri" panose="020F0502020204030204" pitchFamily="34" charset="0"/>
                        <a:cs typeface="Times New Roman" panose="02020603050405020304" pitchFamily="18" charset="0"/>
                      </a:endParaRPr>
                    </a:p>
                  </a:txBody>
                  <a:tcPr marL="27241" marR="27241" marT="0" marB="0"/>
                </a:tc>
                <a:tc>
                  <a:txBody>
                    <a:bodyPr/>
                    <a:lstStyle/>
                    <a:p>
                      <a:pPr marL="0" marR="0" algn="ctr">
                        <a:spcBef>
                          <a:spcPts val="0"/>
                        </a:spcBef>
                        <a:spcAft>
                          <a:spcPts val="0"/>
                        </a:spcAft>
                      </a:pPr>
                      <a:r>
                        <a:rPr lang="en-US" sz="1600" dirty="0">
                          <a:effectLst/>
                        </a:rPr>
                        <a:t>50/25/25</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27241" marR="27241" marT="0" marB="0"/>
                </a:tc>
                <a:extLst>
                  <a:ext uri="{0D108BD9-81ED-4DB2-BD59-A6C34878D82A}">
                    <a16:rowId xmlns:a16="http://schemas.microsoft.com/office/drawing/2014/main" val="761967441"/>
                  </a:ext>
                </a:extLst>
              </a:tr>
            </a:tbl>
          </a:graphicData>
        </a:graphic>
      </p:graphicFrame>
      <p:sp>
        <p:nvSpPr>
          <p:cNvPr id="6" name="Content Placeholder 5">
            <a:extLst>
              <a:ext uri="{FF2B5EF4-FFF2-40B4-BE49-F238E27FC236}">
                <a16:creationId xmlns:a16="http://schemas.microsoft.com/office/drawing/2014/main" id="{1B5F13F9-C134-C943-B89D-96767E6D9BFE}"/>
              </a:ext>
            </a:extLst>
          </p:cNvPr>
          <p:cNvSpPr>
            <a:spLocks noGrp="1"/>
          </p:cNvSpPr>
          <p:nvPr>
            <p:ph sz="half" idx="2"/>
          </p:nvPr>
        </p:nvSpPr>
        <p:spPr>
          <a:xfrm>
            <a:off x="3994538" y="5603588"/>
            <a:ext cx="7838215" cy="1182028"/>
          </a:xfrm>
        </p:spPr>
        <p:txBody>
          <a:bodyPr>
            <a:noAutofit/>
          </a:bodyPr>
          <a:lstStyle/>
          <a:p>
            <a:pPr marL="0" indent="0">
              <a:buNone/>
            </a:pPr>
            <a:r>
              <a:rPr lang="en-US" sz="1800" dirty="0">
                <a:effectLst/>
              </a:rPr>
              <a:t>Type 2 Diabetes diagnosis and A1C are linked, we have the following </a:t>
            </a:r>
            <a:br>
              <a:rPr lang="en-US" sz="1800" dirty="0">
                <a:effectLst/>
              </a:rPr>
            </a:br>
            <a:r>
              <a:rPr lang="en-US" sz="1800" dirty="0">
                <a:effectLst/>
              </a:rPr>
              <a:t>interaction constraints: </a:t>
            </a:r>
          </a:p>
          <a:p>
            <a:pPr marL="463550" indent="-220663">
              <a:spcBef>
                <a:spcPts val="0"/>
              </a:spcBef>
              <a:buFont typeface="+mj-lt"/>
              <a:buAutoNum type="arabicPeriod"/>
            </a:pPr>
            <a:r>
              <a:rPr lang="en-US" sz="1800" dirty="0">
                <a:effectLst/>
              </a:rPr>
              <a:t>Patients with normal A1C </a:t>
            </a:r>
            <a:r>
              <a:rPr lang="en-US" sz="1800" i="1" dirty="0">
                <a:effectLst/>
              </a:rPr>
              <a:t>cannot</a:t>
            </a:r>
            <a:r>
              <a:rPr lang="en-US" sz="1800" dirty="0">
                <a:effectLst/>
              </a:rPr>
              <a:t> have T2D, and </a:t>
            </a:r>
          </a:p>
          <a:p>
            <a:pPr marL="463550" indent="-220663">
              <a:spcBef>
                <a:spcPts val="0"/>
              </a:spcBef>
              <a:buFont typeface="+mj-lt"/>
              <a:buAutoNum type="arabicPeriod"/>
            </a:pPr>
            <a:r>
              <a:rPr lang="en-US" sz="1800" dirty="0">
                <a:effectLst/>
              </a:rPr>
              <a:t>Patients with very high A1C </a:t>
            </a:r>
            <a:r>
              <a:rPr lang="en-US" sz="1800" i="1" dirty="0">
                <a:effectLst/>
              </a:rPr>
              <a:t>must</a:t>
            </a:r>
            <a:r>
              <a:rPr lang="en-US" sz="1800" dirty="0">
                <a:effectLst/>
              </a:rPr>
              <a:t> have T2D.</a:t>
            </a:r>
          </a:p>
          <a:p>
            <a:endParaRPr lang="en-US" sz="1800" dirty="0"/>
          </a:p>
        </p:txBody>
      </p:sp>
      <p:pic>
        <p:nvPicPr>
          <p:cNvPr id="8" name="Picture 7">
            <a:extLst>
              <a:ext uri="{FF2B5EF4-FFF2-40B4-BE49-F238E27FC236}">
                <a16:creationId xmlns:a16="http://schemas.microsoft.com/office/drawing/2014/main" id="{D40CD7C9-133E-A346-BF77-DAC407C4E3C6}"/>
              </a:ext>
            </a:extLst>
          </p:cNvPr>
          <p:cNvPicPr>
            <a:picLocks noChangeAspect="1"/>
          </p:cNvPicPr>
          <p:nvPr/>
        </p:nvPicPr>
        <p:blipFill>
          <a:blip r:embed="rId3"/>
          <a:stretch>
            <a:fillRect/>
          </a:stretch>
        </p:blipFill>
        <p:spPr>
          <a:xfrm>
            <a:off x="289465" y="2260479"/>
            <a:ext cx="3507758" cy="1967570"/>
          </a:xfrm>
          <a:prstGeom prst="rect">
            <a:avLst/>
          </a:prstGeom>
        </p:spPr>
      </p:pic>
    </p:spTree>
    <p:extLst>
      <p:ext uri="{BB962C8B-B14F-4D97-AF65-F5344CB8AC3E}">
        <p14:creationId xmlns:p14="http://schemas.microsoft.com/office/powerpoint/2010/main" val="4144146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D7B45-A2F1-EE4F-873C-0FA0C132BF39}"/>
              </a:ext>
            </a:extLst>
          </p:cNvPr>
          <p:cNvSpPr>
            <a:spLocks noGrp="1"/>
          </p:cNvSpPr>
          <p:nvPr>
            <p:ph type="title"/>
          </p:nvPr>
        </p:nvSpPr>
        <p:spPr/>
        <p:txBody>
          <a:bodyPr/>
          <a:lstStyle/>
          <a:p>
            <a:r>
              <a:rPr lang="en-US" dirty="0">
                <a:effectLst/>
              </a:rPr>
              <a:t>Optimization: How can we reduce the 30,233,088 distinct combinations into a 50-profiles fractional factorial design?</a:t>
            </a:r>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4015BA1-217B-0045-BD05-50FAE44BF3F9}"/>
                  </a:ext>
                </a:extLst>
              </p:cNvPr>
              <p:cNvSpPr>
                <a:spLocks noGrp="1"/>
              </p:cNvSpPr>
              <p:nvPr>
                <p:ph sz="half" idx="1"/>
              </p:nvPr>
            </p:nvSpPr>
            <p:spPr>
              <a:xfrm>
                <a:off x="838200" y="2596559"/>
                <a:ext cx="5181600" cy="3580404"/>
              </a:xfrm>
            </p:spPr>
            <p:txBody>
              <a:bodyPr>
                <a:normAutofit/>
              </a:bodyPr>
              <a:lstStyle/>
              <a:p>
                <a:pPr marL="0" indent="0">
                  <a:lnSpc>
                    <a:spcPct val="130000"/>
                  </a:lnSpc>
                  <a:spcBef>
                    <a:spcPts val="0"/>
                  </a:spcBef>
                  <a:buNone/>
                </a:pPr>
                <a:r>
                  <a:rPr lang="en-US" sz="2000" dirty="0">
                    <a:effectLst/>
                  </a:rPr>
                  <a:t>where:</a:t>
                </a:r>
              </a:p>
              <a:p>
                <a:pPr marL="0" indent="0">
                  <a:lnSpc>
                    <a:spcPct val="130000"/>
                  </a:lnSpc>
                  <a:spcBef>
                    <a:spcPts val="0"/>
                  </a:spcBef>
                  <a:buNone/>
                </a:pPr>
                <a:r>
                  <a:rPr lang="en-US" sz="2000" dirty="0">
                    <a:effectLst/>
                  </a:rPr>
                  <a:t>N is the number of observations (50),</a:t>
                </a:r>
              </a:p>
              <a:p>
                <a:pPr marL="0" indent="0">
                  <a:lnSpc>
                    <a:spcPct val="130000"/>
                  </a:lnSpc>
                  <a:spcBef>
                    <a:spcPts val="0"/>
                  </a:spcBef>
                  <a:buNone/>
                </a:pPr>
                <a:r>
                  <a:rPr lang="en-US" sz="2000" dirty="0">
                    <a:sym typeface="Symbol" pitchFamily="2" charset="2"/>
                  </a:rPr>
                  <a:t></a:t>
                </a:r>
                <a:r>
                  <a:rPr lang="en-US" sz="2000" dirty="0">
                    <a:effectLst/>
                  </a:rPr>
                  <a:t> are vectors of slack variables, and </a:t>
                </a:r>
              </a:p>
              <a:p>
                <a:pPr marL="0" indent="0">
                  <a:lnSpc>
                    <a:spcPct val="130000"/>
                  </a:lnSpc>
                  <a:spcBef>
                    <a:spcPts val="0"/>
                  </a:spcBef>
                  <a:buNone/>
                </a:pPr>
                <a:r>
                  <a:rPr lang="en-US" sz="2000" dirty="0">
                    <a:effectLst/>
                  </a:rPr>
                  <a:t>X is the design matrix consisting of </a:t>
                </a:r>
                <a:r>
                  <a:rPr lang="en-US" sz="2000" i="1" dirty="0" err="1"/>
                  <a:t>A</a:t>
                </a:r>
                <a:r>
                  <a:rPr lang="en-US" sz="2000" i="1" baseline="30000" dirty="0" err="1"/>
                  <a:t>j</a:t>
                </a:r>
                <a:r>
                  <a:rPr lang="en-US" sz="2000" dirty="0">
                    <a:effectLst/>
                  </a:rPr>
                  <a:t> attributes:</a:t>
                </a:r>
              </a:p>
              <a:p>
                <a:pPr marL="0" indent="0">
                  <a:buNone/>
                </a:pPr>
                <a:endParaRPr lang="en-US" sz="2000" dirty="0">
                  <a:effectLst/>
                </a:endParaRPr>
              </a:p>
              <a:p>
                <a:pPr marL="0" indent="0">
                  <a:buNone/>
                </a:pPr>
                <a14:m>
                  <m:oMathPara xmlns:m="http://schemas.openxmlformats.org/officeDocument/2006/math">
                    <m:oMathParaPr>
                      <m:jc m:val="centerGroup"/>
                    </m:oMathParaPr>
                    <m:oMath xmlns:m="http://schemas.openxmlformats.org/officeDocument/2006/math">
                      <m:d>
                        <m:dPr>
                          <m:begChr m:val="["/>
                          <m:endChr m:val="]"/>
                          <m:ctrlPr>
                            <a:rPr lang="en-US" i="1">
                              <a:latin typeface="Cambria Math" panose="02040503050406030204" pitchFamily="18" charset="0"/>
                            </a:rPr>
                          </m:ctrlPr>
                        </m:dPr>
                        <m:e>
                          <m:m>
                            <m:mPr>
                              <m:mcs>
                                <m:mc>
                                  <m:mcPr>
                                    <m:count m:val="3"/>
                                    <m:mcJc m:val="center"/>
                                  </m:mcPr>
                                </m:mc>
                              </m:mcs>
                              <m:ctrlPr>
                                <a:rPr lang="en-US" i="1">
                                  <a:latin typeface="Cambria Math" panose="02040503050406030204" pitchFamily="18" charset="0"/>
                                </a:rPr>
                              </m:ctrlPr>
                            </m:mPr>
                            <m:mr>
                              <m:e>
                                <m:sSubSup>
                                  <m:sSubSupPr>
                                    <m:ctrlPr>
                                      <a:rPr lang="en-US" i="1">
                                        <a:latin typeface="Cambria Math" panose="02040503050406030204" pitchFamily="18" charset="0"/>
                                      </a:rPr>
                                    </m:ctrlPr>
                                  </m:sSubSupPr>
                                  <m:e>
                                    <m:r>
                                      <a:rPr lang="en-US" i="1">
                                        <a:latin typeface="Cambria Math" panose="02040503050406030204" pitchFamily="18" charset="0"/>
                                      </a:rPr>
                                      <m:t>𝐴</m:t>
                                    </m:r>
                                  </m:e>
                                  <m:sub>
                                    <m:r>
                                      <a:rPr lang="en-US" i="1">
                                        <a:latin typeface="Cambria Math" panose="02040503050406030204" pitchFamily="18" charset="0"/>
                                      </a:rPr>
                                      <m:t>1</m:t>
                                    </m:r>
                                  </m:sub>
                                  <m:sup>
                                    <m:r>
                                      <a:rPr lang="en-US" i="1">
                                        <a:latin typeface="Cambria Math" panose="02040503050406030204" pitchFamily="18" charset="0"/>
                                      </a:rPr>
                                      <m:t>1</m:t>
                                    </m:r>
                                  </m:sup>
                                </m:sSubSup>
                              </m:e>
                              <m:e>
                                <m:r>
                                  <a:rPr lang="en-US" i="1">
                                    <a:latin typeface="Cambria Math" panose="02040503050406030204" pitchFamily="18" charset="0"/>
                                  </a:rPr>
                                  <m:t>…</m:t>
                                </m:r>
                              </m:e>
                              <m:e>
                                <m:sSubSup>
                                  <m:sSubSupPr>
                                    <m:ctrlPr>
                                      <a:rPr lang="en-US" i="1">
                                        <a:latin typeface="Cambria Math" panose="02040503050406030204" pitchFamily="18" charset="0"/>
                                      </a:rPr>
                                    </m:ctrlPr>
                                  </m:sSubSupPr>
                                  <m:e>
                                    <m:r>
                                      <a:rPr lang="en-US" i="1">
                                        <a:latin typeface="Cambria Math" panose="02040503050406030204" pitchFamily="18" charset="0"/>
                                      </a:rPr>
                                      <m:t>𝐴</m:t>
                                    </m:r>
                                  </m:e>
                                  <m:sub>
                                    <m:r>
                                      <a:rPr lang="en-US" i="1">
                                        <a:latin typeface="Cambria Math" panose="02040503050406030204" pitchFamily="18" charset="0"/>
                                      </a:rPr>
                                      <m:t>1</m:t>
                                    </m:r>
                                  </m:sub>
                                  <m:sup>
                                    <m:r>
                                      <a:rPr lang="en-US" i="1">
                                        <a:latin typeface="Cambria Math" panose="02040503050406030204" pitchFamily="18" charset="0"/>
                                      </a:rPr>
                                      <m:t>16</m:t>
                                    </m:r>
                                  </m:sup>
                                </m:sSubSup>
                              </m:e>
                            </m:mr>
                            <m:mr>
                              <m:e>
                                <m:r>
                                  <a:rPr lang="en-US" i="1">
                                    <a:latin typeface="Cambria Math" panose="02040503050406030204" pitchFamily="18" charset="0"/>
                                  </a:rPr>
                                  <m:t>⋮</m:t>
                                </m:r>
                              </m:e>
                              <m:e>
                                <m:r>
                                  <a:rPr lang="en-US" i="1">
                                    <a:latin typeface="Cambria Math" panose="02040503050406030204" pitchFamily="18" charset="0"/>
                                  </a:rPr>
                                  <m:t>⋱</m:t>
                                </m:r>
                              </m:e>
                              <m:e>
                                <m:r>
                                  <a:rPr lang="en-US" i="1">
                                    <a:latin typeface="Cambria Math" panose="02040503050406030204" pitchFamily="18" charset="0"/>
                                  </a:rPr>
                                  <m:t>⋮</m:t>
                                </m:r>
                              </m:e>
                            </m:mr>
                            <m:mr>
                              <m:e>
                                <m:sSubSup>
                                  <m:sSubSupPr>
                                    <m:ctrlPr>
                                      <a:rPr lang="en-US" i="1">
                                        <a:latin typeface="Cambria Math" panose="02040503050406030204" pitchFamily="18" charset="0"/>
                                      </a:rPr>
                                    </m:ctrlPr>
                                  </m:sSubSupPr>
                                  <m:e>
                                    <m:r>
                                      <a:rPr lang="en-US" i="1">
                                        <a:latin typeface="Cambria Math" panose="02040503050406030204" pitchFamily="18" charset="0"/>
                                      </a:rPr>
                                      <m:t>𝐴</m:t>
                                    </m:r>
                                  </m:e>
                                  <m:sub>
                                    <m:r>
                                      <a:rPr lang="en-US" i="1">
                                        <a:latin typeface="Cambria Math" panose="02040503050406030204" pitchFamily="18" charset="0"/>
                                      </a:rPr>
                                      <m:t>𝑁</m:t>
                                    </m:r>
                                  </m:sub>
                                  <m:sup>
                                    <m:r>
                                      <a:rPr lang="en-US" i="1">
                                        <a:latin typeface="Cambria Math" panose="02040503050406030204" pitchFamily="18" charset="0"/>
                                      </a:rPr>
                                      <m:t>1</m:t>
                                    </m:r>
                                  </m:sup>
                                </m:sSubSup>
                              </m:e>
                              <m:e>
                                <m:r>
                                  <a:rPr lang="en-US" i="1">
                                    <a:latin typeface="Cambria Math" panose="02040503050406030204" pitchFamily="18" charset="0"/>
                                  </a:rPr>
                                  <m:t>…</m:t>
                                </m:r>
                              </m:e>
                              <m:e>
                                <m:sSubSup>
                                  <m:sSubSupPr>
                                    <m:ctrlPr>
                                      <a:rPr lang="en-US" i="1">
                                        <a:latin typeface="Cambria Math" panose="02040503050406030204" pitchFamily="18" charset="0"/>
                                      </a:rPr>
                                    </m:ctrlPr>
                                  </m:sSubSupPr>
                                  <m:e>
                                    <m:r>
                                      <a:rPr lang="en-US" i="1">
                                        <a:latin typeface="Cambria Math" panose="02040503050406030204" pitchFamily="18" charset="0"/>
                                      </a:rPr>
                                      <m:t>𝐴</m:t>
                                    </m:r>
                                  </m:e>
                                  <m:sub>
                                    <m:r>
                                      <a:rPr lang="en-US" i="1">
                                        <a:latin typeface="Cambria Math" panose="02040503050406030204" pitchFamily="18" charset="0"/>
                                      </a:rPr>
                                      <m:t>𝑁</m:t>
                                    </m:r>
                                  </m:sub>
                                  <m:sup>
                                    <m:r>
                                      <a:rPr lang="en-US" i="1">
                                        <a:latin typeface="Cambria Math" panose="02040503050406030204" pitchFamily="18" charset="0"/>
                                      </a:rPr>
                                      <m:t>16</m:t>
                                    </m:r>
                                  </m:sup>
                                </m:sSubSup>
                              </m:e>
                            </m:mr>
                          </m:m>
                        </m:e>
                      </m:d>
                    </m:oMath>
                  </m:oMathPara>
                </a14:m>
                <a:endParaRPr lang="en-US" dirty="0"/>
              </a:p>
              <a:p>
                <a:endParaRPr lang="en-US" dirty="0"/>
              </a:p>
            </p:txBody>
          </p:sp>
        </mc:Choice>
        <mc:Fallback>
          <p:sp>
            <p:nvSpPr>
              <p:cNvPr id="3" name="Content Placeholder 2">
                <a:extLst>
                  <a:ext uri="{FF2B5EF4-FFF2-40B4-BE49-F238E27FC236}">
                    <a16:creationId xmlns:a16="http://schemas.microsoft.com/office/drawing/2014/main" id="{84015BA1-217B-0045-BD05-50FAE44BF3F9}"/>
                  </a:ext>
                </a:extLst>
              </p:cNvPr>
              <p:cNvSpPr>
                <a:spLocks noGrp="1" noRot="1" noChangeAspect="1" noMove="1" noResize="1" noEditPoints="1" noAdjustHandles="1" noChangeArrowheads="1" noChangeShapeType="1" noTextEdit="1"/>
              </p:cNvSpPr>
              <p:nvPr>
                <p:ph sz="half" idx="1"/>
              </p:nvPr>
            </p:nvSpPr>
            <p:spPr>
              <a:xfrm>
                <a:off x="838200" y="2596559"/>
                <a:ext cx="5181600" cy="3580404"/>
              </a:xfrm>
              <a:blipFill>
                <a:blip r:embed="rId3"/>
                <a:stretch>
                  <a:fillRect l="-1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5" name="Content Placeholder 4">
                <a:extLst>
                  <a:ext uri="{FF2B5EF4-FFF2-40B4-BE49-F238E27FC236}">
                    <a16:creationId xmlns:a16="http://schemas.microsoft.com/office/drawing/2014/main" id="{F0699158-A0E3-8F42-A677-0E9E1A369028}"/>
                  </a:ext>
                </a:extLst>
              </p:cNvPr>
              <p:cNvGraphicFramePr>
                <a:graphicFrameLocks noGrp="1"/>
              </p:cNvGraphicFramePr>
              <p:nvPr>
                <p:ph sz="half" idx="2"/>
                <p:extLst>
                  <p:ext uri="{D42A27DB-BD31-4B8C-83A1-F6EECF244321}">
                    <p14:modId xmlns:p14="http://schemas.microsoft.com/office/powerpoint/2010/main" val="1228559353"/>
                  </p:ext>
                </p:extLst>
              </p:nvPr>
            </p:nvGraphicFramePr>
            <p:xfrm>
              <a:off x="6636047" y="3145128"/>
              <a:ext cx="4292148" cy="3251200"/>
            </p:xfrm>
            <a:graphic>
              <a:graphicData uri="http://schemas.openxmlformats.org/drawingml/2006/table">
                <a:tbl>
                  <a:tblPr firstCol="1" bandRow="1">
                    <a:tableStyleId>{2D5ABB26-0587-4C30-8999-92F81FD0307C}</a:tableStyleId>
                  </a:tblPr>
                  <a:tblGrid>
                    <a:gridCol w="1105885">
                      <a:extLst>
                        <a:ext uri="{9D8B030D-6E8A-4147-A177-3AD203B41FA5}">
                          <a16:colId xmlns:a16="http://schemas.microsoft.com/office/drawing/2014/main" val="1843989599"/>
                        </a:ext>
                      </a:extLst>
                    </a:gridCol>
                    <a:gridCol w="492721">
                      <a:extLst>
                        <a:ext uri="{9D8B030D-6E8A-4147-A177-3AD203B41FA5}">
                          <a16:colId xmlns:a16="http://schemas.microsoft.com/office/drawing/2014/main" val="833278291"/>
                        </a:ext>
                      </a:extLst>
                    </a:gridCol>
                    <a:gridCol w="2693542">
                      <a:extLst>
                        <a:ext uri="{9D8B030D-6E8A-4147-A177-3AD203B41FA5}">
                          <a16:colId xmlns:a16="http://schemas.microsoft.com/office/drawing/2014/main" val="4106115907"/>
                        </a:ext>
                      </a:extLst>
                    </a:gridCol>
                  </a:tblGrid>
                  <a:tr h="203200">
                    <a:tc>
                      <a:txBody>
                        <a:bodyPr/>
                        <a:lstStyle/>
                        <a:p>
                          <a:pPr marL="0" marR="0">
                            <a:spcBef>
                              <a:spcPts val="0"/>
                            </a:spcBef>
                            <a:spcAft>
                              <a:spcPts val="0"/>
                            </a:spcAft>
                          </a:pPr>
                          <a:r>
                            <a:rPr lang="en-US" sz="1200" dirty="0">
                              <a:effectLst/>
                            </a:rPr>
                            <a:t>Age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1</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1</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1161779360"/>
                      </a:ext>
                    </a:extLst>
                  </a:tr>
                  <a:tr h="203200">
                    <a:tc>
                      <a:txBody>
                        <a:bodyPr/>
                        <a:lstStyle/>
                        <a:p>
                          <a:pPr marL="0" marR="0">
                            <a:spcBef>
                              <a:spcPts val="0"/>
                            </a:spcBef>
                            <a:spcAft>
                              <a:spcPts val="0"/>
                            </a:spcAft>
                          </a:pPr>
                          <a:r>
                            <a:rPr lang="en-US" sz="1200">
                              <a:effectLst/>
                            </a:rPr>
                            <a:t>Gender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2</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2</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1502151063"/>
                      </a:ext>
                    </a:extLst>
                  </a:tr>
                  <a:tr h="203200">
                    <a:tc>
                      <a:txBody>
                        <a:bodyPr/>
                        <a:lstStyle/>
                        <a:p>
                          <a:pPr marL="0" marR="0">
                            <a:spcBef>
                              <a:spcPts val="0"/>
                            </a:spcBef>
                            <a:spcAft>
                              <a:spcPts val="0"/>
                            </a:spcAft>
                          </a:pPr>
                          <a:r>
                            <a:rPr lang="en-US" sz="1200">
                              <a:effectLst/>
                            </a:rPr>
                            <a:t>Race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3</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3</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0,1,2,3</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3414971028"/>
                      </a:ext>
                    </a:extLst>
                  </a:tr>
                  <a:tr h="203200">
                    <a:tc>
                      <a:txBody>
                        <a:bodyPr/>
                        <a:lstStyle/>
                        <a:p>
                          <a:pPr marL="0" marR="0">
                            <a:spcBef>
                              <a:spcPts val="0"/>
                            </a:spcBef>
                            <a:spcAft>
                              <a:spcPts val="0"/>
                            </a:spcAft>
                          </a:pPr>
                          <a:r>
                            <a:rPr lang="en-US" sz="1200">
                              <a:effectLst/>
                            </a:rPr>
                            <a:t>BMI</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4</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4</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999456841"/>
                      </a:ext>
                    </a:extLst>
                  </a:tr>
                  <a:tr h="203200">
                    <a:tc>
                      <a:txBody>
                        <a:bodyPr/>
                        <a:lstStyle/>
                        <a:p>
                          <a:pPr marL="0" marR="0">
                            <a:spcBef>
                              <a:spcPts val="0"/>
                            </a:spcBef>
                            <a:spcAft>
                              <a:spcPts val="0"/>
                            </a:spcAft>
                          </a:pPr>
                          <a:r>
                            <a:rPr lang="en-US" sz="1200">
                              <a:effectLst/>
                            </a:rPr>
                            <a:t>Diabetes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5</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5</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1918183310"/>
                      </a:ext>
                    </a:extLst>
                  </a:tr>
                  <a:tr h="203200">
                    <a:tc>
                      <a:txBody>
                        <a:bodyPr/>
                        <a:lstStyle/>
                        <a:p>
                          <a:pPr marL="0" marR="0">
                            <a:spcBef>
                              <a:spcPts val="0"/>
                            </a:spcBef>
                            <a:spcAft>
                              <a:spcPts val="0"/>
                            </a:spcAft>
                          </a:pPr>
                          <a:r>
                            <a:rPr lang="en-US" sz="1200">
                              <a:effectLst/>
                            </a:rPr>
                            <a:t>Stroke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6</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6</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2819596560"/>
                      </a:ext>
                    </a:extLst>
                  </a:tr>
                  <a:tr h="203200">
                    <a:tc>
                      <a:txBody>
                        <a:bodyPr/>
                        <a:lstStyle/>
                        <a:p>
                          <a:pPr marL="0" marR="0">
                            <a:spcBef>
                              <a:spcPts val="0"/>
                            </a:spcBef>
                            <a:spcAft>
                              <a:spcPts val="0"/>
                            </a:spcAft>
                          </a:pPr>
                          <a:r>
                            <a:rPr lang="en-US" sz="1200">
                              <a:effectLst/>
                            </a:rPr>
                            <a:t>Heart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7</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7</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1788184478"/>
                      </a:ext>
                    </a:extLst>
                  </a:tr>
                  <a:tr h="203200">
                    <a:tc>
                      <a:txBody>
                        <a:bodyPr/>
                        <a:lstStyle/>
                        <a:p>
                          <a:pPr marL="0" marR="0">
                            <a:spcBef>
                              <a:spcPts val="0"/>
                            </a:spcBef>
                            <a:spcAft>
                              <a:spcPts val="0"/>
                            </a:spcAft>
                          </a:pPr>
                          <a:r>
                            <a:rPr lang="en-US" sz="1200">
                              <a:effectLst/>
                            </a:rPr>
                            <a:t>LDL</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8</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8</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4227309776"/>
                      </a:ext>
                    </a:extLst>
                  </a:tr>
                  <a:tr h="203200">
                    <a:tc>
                      <a:txBody>
                        <a:bodyPr/>
                        <a:lstStyle/>
                        <a:p>
                          <a:pPr marL="0" marR="0">
                            <a:spcBef>
                              <a:spcPts val="0"/>
                            </a:spcBef>
                            <a:spcAft>
                              <a:spcPts val="0"/>
                            </a:spcAft>
                          </a:pPr>
                          <a:r>
                            <a:rPr lang="en-US" sz="1200">
                              <a:effectLst/>
                            </a:rPr>
                            <a:t>BP</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9</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8</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2630798374"/>
                      </a:ext>
                    </a:extLst>
                  </a:tr>
                  <a:tr h="203200">
                    <a:tc>
                      <a:txBody>
                        <a:bodyPr/>
                        <a:lstStyle/>
                        <a:p>
                          <a:pPr marL="0" marR="0">
                            <a:spcBef>
                              <a:spcPts val="0"/>
                            </a:spcBef>
                            <a:spcAft>
                              <a:spcPts val="0"/>
                            </a:spcAft>
                          </a:pPr>
                          <a:r>
                            <a:rPr lang="en-US" sz="1200">
                              <a:effectLst/>
                            </a:rPr>
                            <a:t>A1C</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10</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10</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0,1,2,3</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365312005"/>
                      </a:ext>
                    </a:extLst>
                  </a:tr>
                  <a:tr h="203200">
                    <a:tc>
                      <a:txBody>
                        <a:bodyPr/>
                        <a:lstStyle/>
                        <a:p>
                          <a:pPr marL="0" marR="0">
                            <a:spcBef>
                              <a:spcPts val="0"/>
                            </a:spcBef>
                            <a:spcAft>
                              <a:spcPts val="0"/>
                            </a:spcAft>
                          </a:pPr>
                          <a:r>
                            <a:rPr lang="en-US" sz="1200">
                              <a:effectLst/>
                            </a:rPr>
                            <a:t>Renal</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11</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11</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2555533743"/>
                      </a:ext>
                    </a:extLst>
                  </a:tr>
                  <a:tr h="203200">
                    <a:tc>
                      <a:txBody>
                        <a:bodyPr/>
                        <a:lstStyle/>
                        <a:p>
                          <a:pPr marL="0" marR="0">
                            <a:spcBef>
                              <a:spcPts val="0"/>
                            </a:spcBef>
                            <a:spcAft>
                              <a:spcPts val="0"/>
                            </a:spcAft>
                          </a:pPr>
                          <a:r>
                            <a:rPr lang="en-US" sz="1200">
                              <a:effectLst/>
                            </a:rPr>
                            <a:t>Creatinine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12</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12</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1089972197"/>
                      </a:ext>
                    </a:extLst>
                  </a:tr>
                  <a:tr h="203200">
                    <a:tc>
                      <a:txBody>
                        <a:bodyPr/>
                        <a:lstStyle/>
                        <a:p>
                          <a:pPr marL="0" marR="0">
                            <a:spcBef>
                              <a:spcPts val="0"/>
                            </a:spcBef>
                            <a:spcAft>
                              <a:spcPts val="0"/>
                            </a:spcAft>
                          </a:pPr>
                          <a:r>
                            <a:rPr lang="en-US" sz="1200">
                              <a:effectLst/>
                            </a:rPr>
                            <a:t>UACR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13</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13</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3549888408"/>
                      </a:ext>
                    </a:extLst>
                  </a:tr>
                  <a:tr h="203200">
                    <a:tc>
                      <a:txBody>
                        <a:bodyPr/>
                        <a:lstStyle/>
                        <a:p>
                          <a:pPr marL="0" marR="0">
                            <a:spcBef>
                              <a:spcPts val="0"/>
                            </a:spcBef>
                            <a:spcAft>
                              <a:spcPts val="0"/>
                            </a:spcAft>
                          </a:pPr>
                          <a:r>
                            <a:rPr lang="en-US" sz="1200" dirty="0" err="1">
                              <a:effectLst/>
                            </a:rPr>
                            <a:t>Curr</a:t>
                          </a:r>
                          <a:r>
                            <a:rPr lang="en-US" sz="1200" dirty="0">
                              <a:effectLst/>
                            </a:rPr>
                            <a:t>. Tx</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14</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14</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0,1,2,3</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702456664"/>
                      </a:ext>
                    </a:extLst>
                  </a:tr>
                  <a:tr h="203200">
                    <a:tc>
                      <a:txBody>
                        <a:bodyPr/>
                        <a:lstStyle/>
                        <a:p>
                          <a:pPr marL="0" marR="0">
                            <a:spcBef>
                              <a:spcPts val="0"/>
                            </a:spcBef>
                            <a:spcAft>
                              <a:spcPts val="0"/>
                            </a:spcAft>
                          </a:pPr>
                          <a:r>
                            <a:rPr lang="en-US" sz="1200" dirty="0">
                              <a:effectLst/>
                            </a:rPr>
                            <a:t>Heart Disease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15</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15</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717293346"/>
                      </a:ext>
                    </a:extLst>
                  </a:tr>
                  <a:tr h="203200">
                    <a:tc>
                      <a:txBody>
                        <a:bodyPr/>
                        <a:lstStyle/>
                        <a:p>
                          <a:pPr marL="0" marR="0">
                            <a:spcBef>
                              <a:spcPts val="0"/>
                            </a:spcBef>
                            <a:spcAft>
                              <a:spcPts val="0"/>
                            </a:spcAft>
                          </a:pPr>
                          <a:r>
                            <a:rPr lang="en-US" sz="1200">
                              <a:effectLst/>
                            </a:rPr>
                            <a:t>Smoker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r">
                            <a:spcBef>
                              <a:spcPts val="0"/>
                            </a:spcBef>
                            <a:spcAft>
                              <a:spcPts val="0"/>
                            </a:spcAft>
                          </a:pPr>
                          <a14:m>
                            <m:oMathPara xmlns:m="http://schemas.openxmlformats.org/officeDocument/2006/math">
                              <m:oMathParaPr>
                                <m:jc m:val="centerGroup"/>
                              </m:oMathParaPr>
                              <m:oMath xmlns:m="http://schemas.openxmlformats.org/officeDocument/2006/math">
                                <m:sSubSup>
                                  <m:sSubSupPr>
                                    <m:ctrlPr>
                                      <a:rPr lang="en-US" sz="1200" i="1">
                                        <a:effectLst/>
                                        <a:latin typeface="Cambria Math" panose="02040503050406030204" pitchFamily="18" charset="0"/>
                                      </a:rPr>
                                    </m:ctrlPr>
                                  </m:sSubSupPr>
                                  <m:e>
                                    <m:r>
                                      <a:rPr lang="en-US" sz="1200">
                                        <a:effectLst/>
                                        <a:latin typeface="Cambria Math" panose="02040503050406030204" pitchFamily="18" charset="0"/>
                                      </a:rPr>
                                      <m:t>𝐴</m:t>
                                    </m:r>
                                  </m:e>
                                  <m:sub>
                                    <m:r>
                                      <a:rPr lang="en-US" sz="1200">
                                        <a:effectLst/>
                                        <a:latin typeface="Cambria Math" panose="02040503050406030204" pitchFamily="18" charset="0"/>
                                      </a:rPr>
                                      <m:t>𝑖</m:t>
                                    </m:r>
                                  </m:sub>
                                  <m:sup>
                                    <m:r>
                                      <a:rPr lang="en-US" sz="1200">
                                        <a:effectLst/>
                                        <a:latin typeface="Cambria Math" panose="02040503050406030204" pitchFamily="18" charset="0"/>
                                      </a:rPr>
                                      <m:t>16</m:t>
                                    </m:r>
                                  </m:sup>
                                </m:sSubSup>
                                <m:r>
                                  <a:rPr lang="en-US" sz="1200">
                                    <a:effectLst/>
                                    <a:latin typeface="Cambria Math" panose="02040503050406030204" pitchFamily="18" charset="0"/>
                                  </a:rPr>
                                  <m:t>,</m:t>
                                </m:r>
                              </m:oMath>
                            </m:oMathPara>
                          </a14:m>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pPr marL="0" marR="0" algn="l">
                            <a:spcBef>
                              <a:spcPts val="0"/>
                            </a:spcBef>
                            <a:spcAft>
                              <a:spcPts val="0"/>
                            </a:spcAft>
                          </a:pPr>
                          <a14:m>
                            <m:oMathPara xmlns:m="http://schemas.openxmlformats.org/officeDocument/2006/math">
                              <m:oMathParaPr>
                                <m:jc m:val="centerGroup"/>
                              </m:oMathParaPr>
                              <m:oMath xmlns:m="http://schemas.openxmlformats.org/officeDocument/2006/math">
                                <m:sSup>
                                  <m:sSupPr>
                                    <m:ctrlPr>
                                      <a:rPr lang="en-US" sz="1200" i="1">
                                        <a:effectLst/>
                                        <a:latin typeface="Cambria Math" panose="02040503050406030204" pitchFamily="18" charset="0"/>
                                      </a:rPr>
                                    </m:ctrlPr>
                                  </m:sSupPr>
                                  <m:e>
                                    <m:r>
                                      <a:rPr lang="en-US" sz="1200">
                                        <a:effectLst/>
                                        <a:latin typeface="Cambria Math" panose="02040503050406030204" pitchFamily="18" charset="0"/>
                                      </a:rPr>
                                      <m:t>𝐴</m:t>
                                    </m:r>
                                  </m:e>
                                  <m:sup>
                                    <m:r>
                                      <a:rPr lang="en-US" sz="1200">
                                        <a:effectLst/>
                                        <a:latin typeface="Cambria Math" panose="02040503050406030204" pitchFamily="18" charset="0"/>
                                      </a:rPr>
                                      <m:t>16</m:t>
                                    </m:r>
                                  </m:sup>
                                </m:sSup>
                                <m:r>
                                  <a:rPr lang="en-US" sz="1200">
                                    <a:effectLst/>
                                    <a:latin typeface="Cambria Math" panose="02040503050406030204" pitchFamily="18" charset="0"/>
                                  </a:rPr>
                                  <m:t>∈</m:t>
                                </m:r>
                                <m:d>
                                  <m:dPr>
                                    <m:begChr m:val="{"/>
                                    <m:endChr m:val="}"/>
                                    <m:ctrlPr>
                                      <a:rPr lang="en-US" sz="1200" i="1">
                                        <a:effectLst/>
                                        <a:latin typeface="Cambria Math" panose="02040503050406030204" pitchFamily="18" charset="0"/>
                                      </a:rPr>
                                    </m:ctrlPr>
                                  </m:dPr>
                                  <m:e>
                                    <m:r>
                                      <a:rPr lang="en-US" sz="1200">
                                        <a:effectLst/>
                                        <a:latin typeface="Cambria Math" panose="02040503050406030204" pitchFamily="18" charset="0"/>
                                      </a:rPr>
                                      <m:t>0,1,2</m:t>
                                    </m:r>
                                  </m:e>
                                </m:d>
                                <m:r>
                                  <a:rPr lang="en-US" sz="1200">
                                    <a:effectLst/>
                                    <a:latin typeface="Cambria Math" panose="02040503050406030204" pitchFamily="18" charset="0"/>
                                  </a:rPr>
                                  <m:t>,  </m:t>
                                </m:r>
                                <m:r>
                                  <a:rPr lang="en-US" sz="1200">
                                    <a:effectLst/>
                                    <a:latin typeface="Cambria Math" panose="02040503050406030204" pitchFamily="18" charset="0"/>
                                  </a:rPr>
                                  <m:t>𝑖</m:t>
                                </m:r>
                                <m:r>
                                  <a:rPr lang="en-US" sz="1200">
                                    <a:effectLst/>
                                    <a:latin typeface="Cambria Math" panose="02040503050406030204" pitchFamily="18" charset="0"/>
                                  </a:rPr>
                                  <m:t>=1,…,</m:t>
                                </m:r>
                                <m:r>
                                  <a:rPr lang="en-US" sz="1200">
                                    <a:effectLst/>
                                    <a:latin typeface="Cambria Math" panose="02040503050406030204" pitchFamily="18" charset="0"/>
                                  </a:rPr>
                                  <m:t>𝑛</m:t>
                                </m:r>
                              </m:oMath>
                            </m:oMathPara>
                          </a14:m>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extLst>
                      <a:ext uri="{0D108BD9-81ED-4DB2-BD59-A6C34878D82A}">
                        <a16:rowId xmlns:a16="http://schemas.microsoft.com/office/drawing/2014/main" val="4006808533"/>
                      </a:ext>
                    </a:extLst>
                  </a:tr>
                </a:tbl>
              </a:graphicData>
            </a:graphic>
          </p:graphicFrame>
        </mc:Choice>
        <mc:Fallback xmlns="">
          <p:graphicFrame>
            <p:nvGraphicFramePr>
              <p:cNvPr id="5" name="Content Placeholder 4">
                <a:extLst>
                  <a:ext uri="{FF2B5EF4-FFF2-40B4-BE49-F238E27FC236}">
                    <a16:creationId xmlns:a16="http://schemas.microsoft.com/office/drawing/2014/main" id="{F0699158-A0E3-8F42-A677-0E9E1A369028}"/>
                  </a:ext>
                </a:extLst>
              </p:cNvPr>
              <p:cNvGraphicFramePr>
                <a:graphicFrameLocks noGrp="1"/>
              </p:cNvGraphicFramePr>
              <p:nvPr>
                <p:ph sz="half" idx="2"/>
                <p:extLst>
                  <p:ext uri="{D42A27DB-BD31-4B8C-83A1-F6EECF244321}">
                    <p14:modId xmlns:p14="http://schemas.microsoft.com/office/powerpoint/2010/main" val="1228559353"/>
                  </p:ext>
                </p:extLst>
              </p:nvPr>
            </p:nvGraphicFramePr>
            <p:xfrm>
              <a:off x="6636047" y="3145128"/>
              <a:ext cx="4292148" cy="3251200"/>
            </p:xfrm>
            <a:graphic>
              <a:graphicData uri="http://schemas.openxmlformats.org/drawingml/2006/table">
                <a:tbl>
                  <a:tblPr firstCol="1" bandRow="1">
                    <a:tableStyleId>{2D5ABB26-0587-4C30-8999-92F81FD0307C}</a:tableStyleId>
                  </a:tblPr>
                  <a:tblGrid>
                    <a:gridCol w="1105885">
                      <a:extLst>
                        <a:ext uri="{9D8B030D-6E8A-4147-A177-3AD203B41FA5}">
                          <a16:colId xmlns:a16="http://schemas.microsoft.com/office/drawing/2014/main" val="1843989599"/>
                        </a:ext>
                      </a:extLst>
                    </a:gridCol>
                    <a:gridCol w="492721">
                      <a:extLst>
                        <a:ext uri="{9D8B030D-6E8A-4147-A177-3AD203B41FA5}">
                          <a16:colId xmlns:a16="http://schemas.microsoft.com/office/drawing/2014/main" val="833278291"/>
                        </a:ext>
                      </a:extLst>
                    </a:gridCol>
                    <a:gridCol w="2693542">
                      <a:extLst>
                        <a:ext uri="{9D8B030D-6E8A-4147-A177-3AD203B41FA5}">
                          <a16:colId xmlns:a16="http://schemas.microsoft.com/office/drawing/2014/main" val="4106115907"/>
                        </a:ext>
                      </a:extLst>
                    </a:gridCol>
                  </a:tblGrid>
                  <a:tr h="203200">
                    <a:tc>
                      <a:txBody>
                        <a:bodyPr/>
                        <a:lstStyle/>
                        <a:p>
                          <a:pPr marL="0" marR="0">
                            <a:spcBef>
                              <a:spcPts val="0"/>
                            </a:spcBef>
                            <a:spcAft>
                              <a:spcPts val="0"/>
                            </a:spcAft>
                          </a:pPr>
                          <a:r>
                            <a:rPr lang="en-US" sz="1200" dirty="0">
                              <a:effectLst/>
                            </a:rPr>
                            <a:t>Age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12500" r="-543590" b="-1543750"/>
                          </a:stretch>
                        </a:blipFill>
                      </a:tcPr>
                    </a:tc>
                    <a:tc>
                      <a:txBody>
                        <a:bodyPr/>
                        <a:lstStyle/>
                        <a:p>
                          <a:endParaRPr lang="en-US"/>
                        </a:p>
                      </a:txBody>
                      <a:tcPr marL="79321" marR="79321" marT="0" marB="0" anchor="b">
                        <a:blipFill>
                          <a:blip r:embed="rId4"/>
                          <a:stretch>
                            <a:fillRect l="-59155" t="-12500" r="469" b="-1543750"/>
                          </a:stretch>
                        </a:blipFill>
                      </a:tcPr>
                    </a:tc>
                    <a:extLst>
                      <a:ext uri="{0D108BD9-81ED-4DB2-BD59-A6C34878D82A}">
                        <a16:rowId xmlns:a16="http://schemas.microsoft.com/office/drawing/2014/main" val="1161779360"/>
                      </a:ext>
                    </a:extLst>
                  </a:tr>
                  <a:tr h="203200">
                    <a:tc>
                      <a:txBody>
                        <a:bodyPr/>
                        <a:lstStyle/>
                        <a:p>
                          <a:pPr marL="0" marR="0">
                            <a:spcBef>
                              <a:spcPts val="0"/>
                            </a:spcBef>
                            <a:spcAft>
                              <a:spcPts val="0"/>
                            </a:spcAft>
                          </a:pPr>
                          <a:r>
                            <a:rPr lang="en-US" sz="1200">
                              <a:effectLst/>
                            </a:rPr>
                            <a:t>Gender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112500" r="-543590" b="-1443750"/>
                          </a:stretch>
                        </a:blipFill>
                      </a:tcPr>
                    </a:tc>
                    <a:tc>
                      <a:txBody>
                        <a:bodyPr/>
                        <a:lstStyle/>
                        <a:p>
                          <a:endParaRPr lang="en-US"/>
                        </a:p>
                      </a:txBody>
                      <a:tcPr marL="79321" marR="79321" marT="0" marB="0" anchor="b">
                        <a:blipFill>
                          <a:blip r:embed="rId4"/>
                          <a:stretch>
                            <a:fillRect l="-59155" t="-112500" r="469" b="-1443750"/>
                          </a:stretch>
                        </a:blipFill>
                      </a:tcPr>
                    </a:tc>
                    <a:extLst>
                      <a:ext uri="{0D108BD9-81ED-4DB2-BD59-A6C34878D82A}">
                        <a16:rowId xmlns:a16="http://schemas.microsoft.com/office/drawing/2014/main" val="1502151063"/>
                      </a:ext>
                    </a:extLst>
                  </a:tr>
                  <a:tr h="203200">
                    <a:tc>
                      <a:txBody>
                        <a:bodyPr/>
                        <a:lstStyle/>
                        <a:p>
                          <a:pPr marL="0" marR="0">
                            <a:spcBef>
                              <a:spcPts val="0"/>
                            </a:spcBef>
                            <a:spcAft>
                              <a:spcPts val="0"/>
                            </a:spcAft>
                          </a:pPr>
                          <a:r>
                            <a:rPr lang="en-US" sz="1200">
                              <a:effectLst/>
                            </a:rPr>
                            <a:t>Race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212500" r="-543590" b="-1343750"/>
                          </a:stretch>
                        </a:blipFill>
                      </a:tcPr>
                    </a:tc>
                    <a:tc>
                      <a:txBody>
                        <a:bodyPr/>
                        <a:lstStyle/>
                        <a:p>
                          <a:endParaRPr lang="en-US"/>
                        </a:p>
                      </a:txBody>
                      <a:tcPr marL="79321" marR="79321" marT="0" marB="0" anchor="b">
                        <a:blipFill>
                          <a:blip r:embed="rId4"/>
                          <a:stretch>
                            <a:fillRect l="-59155" t="-212500" r="469" b="-1343750"/>
                          </a:stretch>
                        </a:blipFill>
                      </a:tcPr>
                    </a:tc>
                    <a:extLst>
                      <a:ext uri="{0D108BD9-81ED-4DB2-BD59-A6C34878D82A}">
                        <a16:rowId xmlns:a16="http://schemas.microsoft.com/office/drawing/2014/main" val="3414971028"/>
                      </a:ext>
                    </a:extLst>
                  </a:tr>
                  <a:tr h="203200">
                    <a:tc>
                      <a:txBody>
                        <a:bodyPr/>
                        <a:lstStyle/>
                        <a:p>
                          <a:pPr marL="0" marR="0">
                            <a:spcBef>
                              <a:spcPts val="0"/>
                            </a:spcBef>
                            <a:spcAft>
                              <a:spcPts val="0"/>
                            </a:spcAft>
                          </a:pPr>
                          <a:r>
                            <a:rPr lang="en-US" sz="1200">
                              <a:effectLst/>
                            </a:rPr>
                            <a:t>BMI</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312500" r="-543590" b="-1243750"/>
                          </a:stretch>
                        </a:blipFill>
                      </a:tcPr>
                    </a:tc>
                    <a:tc>
                      <a:txBody>
                        <a:bodyPr/>
                        <a:lstStyle/>
                        <a:p>
                          <a:endParaRPr lang="en-US"/>
                        </a:p>
                      </a:txBody>
                      <a:tcPr marL="79321" marR="79321" marT="0" marB="0" anchor="b">
                        <a:blipFill>
                          <a:blip r:embed="rId4"/>
                          <a:stretch>
                            <a:fillRect l="-59155" t="-312500" r="469" b="-1243750"/>
                          </a:stretch>
                        </a:blipFill>
                      </a:tcPr>
                    </a:tc>
                    <a:extLst>
                      <a:ext uri="{0D108BD9-81ED-4DB2-BD59-A6C34878D82A}">
                        <a16:rowId xmlns:a16="http://schemas.microsoft.com/office/drawing/2014/main" val="999456841"/>
                      </a:ext>
                    </a:extLst>
                  </a:tr>
                  <a:tr h="203200">
                    <a:tc>
                      <a:txBody>
                        <a:bodyPr/>
                        <a:lstStyle/>
                        <a:p>
                          <a:pPr marL="0" marR="0">
                            <a:spcBef>
                              <a:spcPts val="0"/>
                            </a:spcBef>
                            <a:spcAft>
                              <a:spcPts val="0"/>
                            </a:spcAft>
                          </a:pPr>
                          <a:r>
                            <a:rPr lang="en-US" sz="1200">
                              <a:effectLst/>
                            </a:rPr>
                            <a:t>Diabetes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412500" r="-543590" b="-1143750"/>
                          </a:stretch>
                        </a:blipFill>
                      </a:tcPr>
                    </a:tc>
                    <a:tc>
                      <a:txBody>
                        <a:bodyPr/>
                        <a:lstStyle/>
                        <a:p>
                          <a:endParaRPr lang="en-US"/>
                        </a:p>
                      </a:txBody>
                      <a:tcPr marL="79321" marR="79321" marT="0" marB="0" anchor="b">
                        <a:blipFill>
                          <a:blip r:embed="rId4"/>
                          <a:stretch>
                            <a:fillRect l="-59155" t="-412500" r="469" b="-1143750"/>
                          </a:stretch>
                        </a:blipFill>
                      </a:tcPr>
                    </a:tc>
                    <a:extLst>
                      <a:ext uri="{0D108BD9-81ED-4DB2-BD59-A6C34878D82A}">
                        <a16:rowId xmlns:a16="http://schemas.microsoft.com/office/drawing/2014/main" val="1918183310"/>
                      </a:ext>
                    </a:extLst>
                  </a:tr>
                  <a:tr h="203200">
                    <a:tc>
                      <a:txBody>
                        <a:bodyPr/>
                        <a:lstStyle/>
                        <a:p>
                          <a:pPr marL="0" marR="0">
                            <a:spcBef>
                              <a:spcPts val="0"/>
                            </a:spcBef>
                            <a:spcAft>
                              <a:spcPts val="0"/>
                            </a:spcAft>
                          </a:pPr>
                          <a:r>
                            <a:rPr lang="en-US" sz="1200">
                              <a:effectLst/>
                            </a:rPr>
                            <a:t>Stroke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512500" r="-543590" b="-1043750"/>
                          </a:stretch>
                        </a:blipFill>
                      </a:tcPr>
                    </a:tc>
                    <a:tc>
                      <a:txBody>
                        <a:bodyPr/>
                        <a:lstStyle/>
                        <a:p>
                          <a:endParaRPr lang="en-US"/>
                        </a:p>
                      </a:txBody>
                      <a:tcPr marL="79321" marR="79321" marT="0" marB="0" anchor="b">
                        <a:blipFill>
                          <a:blip r:embed="rId4"/>
                          <a:stretch>
                            <a:fillRect l="-59155" t="-512500" r="469" b="-1043750"/>
                          </a:stretch>
                        </a:blipFill>
                      </a:tcPr>
                    </a:tc>
                    <a:extLst>
                      <a:ext uri="{0D108BD9-81ED-4DB2-BD59-A6C34878D82A}">
                        <a16:rowId xmlns:a16="http://schemas.microsoft.com/office/drawing/2014/main" val="2819596560"/>
                      </a:ext>
                    </a:extLst>
                  </a:tr>
                  <a:tr h="203200">
                    <a:tc>
                      <a:txBody>
                        <a:bodyPr/>
                        <a:lstStyle/>
                        <a:p>
                          <a:pPr marL="0" marR="0">
                            <a:spcBef>
                              <a:spcPts val="0"/>
                            </a:spcBef>
                            <a:spcAft>
                              <a:spcPts val="0"/>
                            </a:spcAft>
                          </a:pPr>
                          <a:r>
                            <a:rPr lang="en-US" sz="1200">
                              <a:effectLst/>
                            </a:rPr>
                            <a:t>Heart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612500" r="-543590" b="-943750"/>
                          </a:stretch>
                        </a:blipFill>
                      </a:tcPr>
                    </a:tc>
                    <a:tc>
                      <a:txBody>
                        <a:bodyPr/>
                        <a:lstStyle/>
                        <a:p>
                          <a:endParaRPr lang="en-US"/>
                        </a:p>
                      </a:txBody>
                      <a:tcPr marL="79321" marR="79321" marT="0" marB="0" anchor="b">
                        <a:blipFill>
                          <a:blip r:embed="rId4"/>
                          <a:stretch>
                            <a:fillRect l="-59155" t="-612500" r="469" b="-943750"/>
                          </a:stretch>
                        </a:blipFill>
                      </a:tcPr>
                    </a:tc>
                    <a:extLst>
                      <a:ext uri="{0D108BD9-81ED-4DB2-BD59-A6C34878D82A}">
                        <a16:rowId xmlns:a16="http://schemas.microsoft.com/office/drawing/2014/main" val="1788184478"/>
                      </a:ext>
                    </a:extLst>
                  </a:tr>
                  <a:tr h="203200">
                    <a:tc>
                      <a:txBody>
                        <a:bodyPr/>
                        <a:lstStyle/>
                        <a:p>
                          <a:pPr marL="0" marR="0">
                            <a:spcBef>
                              <a:spcPts val="0"/>
                            </a:spcBef>
                            <a:spcAft>
                              <a:spcPts val="0"/>
                            </a:spcAft>
                          </a:pPr>
                          <a:r>
                            <a:rPr lang="en-US" sz="1200">
                              <a:effectLst/>
                            </a:rPr>
                            <a:t>LDL</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670588" r="-543590" b="-788235"/>
                          </a:stretch>
                        </a:blipFill>
                      </a:tcPr>
                    </a:tc>
                    <a:tc>
                      <a:txBody>
                        <a:bodyPr/>
                        <a:lstStyle/>
                        <a:p>
                          <a:endParaRPr lang="en-US"/>
                        </a:p>
                      </a:txBody>
                      <a:tcPr marL="79321" marR="79321" marT="0" marB="0" anchor="b">
                        <a:blipFill>
                          <a:blip r:embed="rId4"/>
                          <a:stretch>
                            <a:fillRect l="-59155" t="-670588" r="469" b="-788235"/>
                          </a:stretch>
                        </a:blipFill>
                      </a:tcPr>
                    </a:tc>
                    <a:extLst>
                      <a:ext uri="{0D108BD9-81ED-4DB2-BD59-A6C34878D82A}">
                        <a16:rowId xmlns:a16="http://schemas.microsoft.com/office/drawing/2014/main" val="4227309776"/>
                      </a:ext>
                    </a:extLst>
                  </a:tr>
                  <a:tr h="203200">
                    <a:tc>
                      <a:txBody>
                        <a:bodyPr/>
                        <a:lstStyle/>
                        <a:p>
                          <a:pPr marL="0" marR="0">
                            <a:spcBef>
                              <a:spcPts val="0"/>
                            </a:spcBef>
                            <a:spcAft>
                              <a:spcPts val="0"/>
                            </a:spcAft>
                          </a:pPr>
                          <a:r>
                            <a:rPr lang="en-US" sz="1200">
                              <a:effectLst/>
                            </a:rPr>
                            <a:t>BP</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818750" r="-543590" b="-737500"/>
                          </a:stretch>
                        </a:blipFill>
                      </a:tcPr>
                    </a:tc>
                    <a:tc>
                      <a:txBody>
                        <a:bodyPr/>
                        <a:lstStyle/>
                        <a:p>
                          <a:endParaRPr lang="en-US"/>
                        </a:p>
                      </a:txBody>
                      <a:tcPr marL="79321" marR="79321" marT="0" marB="0" anchor="b">
                        <a:blipFill>
                          <a:blip r:embed="rId4"/>
                          <a:stretch>
                            <a:fillRect l="-59155" t="-818750" r="469" b="-737500"/>
                          </a:stretch>
                        </a:blipFill>
                      </a:tcPr>
                    </a:tc>
                    <a:extLst>
                      <a:ext uri="{0D108BD9-81ED-4DB2-BD59-A6C34878D82A}">
                        <a16:rowId xmlns:a16="http://schemas.microsoft.com/office/drawing/2014/main" val="2630798374"/>
                      </a:ext>
                    </a:extLst>
                  </a:tr>
                  <a:tr h="203200">
                    <a:tc>
                      <a:txBody>
                        <a:bodyPr/>
                        <a:lstStyle/>
                        <a:p>
                          <a:pPr marL="0" marR="0">
                            <a:spcBef>
                              <a:spcPts val="0"/>
                            </a:spcBef>
                            <a:spcAft>
                              <a:spcPts val="0"/>
                            </a:spcAft>
                          </a:pPr>
                          <a:r>
                            <a:rPr lang="en-US" sz="1200">
                              <a:effectLst/>
                            </a:rPr>
                            <a:t>A1C</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918750" r="-543590" b="-637500"/>
                          </a:stretch>
                        </a:blipFill>
                      </a:tcPr>
                    </a:tc>
                    <a:tc>
                      <a:txBody>
                        <a:bodyPr/>
                        <a:lstStyle/>
                        <a:p>
                          <a:endParaRPr lang="en-US"/>
                        </a:p>
                      </a:txBody>
                      <a:tcPr marL="79321" marR="79321" marT="0" marB="0" anchor="b">
                        <a:blipFill>
                          <a:blip r:embed="rId4"/>
                          <a:stretch>
                            <a:fillRect l="-59155" t="-918750" r="469" b="-637500"/>
                          </a:stretch>
                        </a:blipFill>
                      </a:tcPr>
                    </a:tc>
                    <a:extLst>
                      <a:ext uri="{0D108BD9-81ED-4DB2-BD59-A6C34878D82A}">
                        <a16:rowId xmlns:a16="http://schemas.microsoft.com/office/drawing/2014/main" val="365312005"/>
                      </a:ext>
                    </a:extLst>
                  </a:tr>
                  <a:tr h="203200">
                    <a:tc>
                      <a:txBody>
                        <a:bodyPr/>
                        <a:lstStyle/>
                        <a:p>
                          <a:pPr marL="0" marR="0">
                            <a:spcBef>
                              <a:spcPts val="0"/>
                            </a:spcBef>
                            <a:spcAft>
                              <a:spcPts val="0"/>
                            </a:spcAft>
                          </a:pPr>
                          <a:r>
                            <a:rPr lang="en-US" sz="1200">
                              <a:effectLst/>
                            </a:rPr>
                            <a:t>Renal</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1018750" r="-543590" b="-537500"/>
                          </a:stretch>
                        </a:blipFill>
                      </a:tcPr>
                    </a:tc>
                    <a:tc>
                      <a:txBody>
                        <a:bodyPr/>
                        <a:lstStyle/>
                        <a:p>
                          <a:endParaRPr lang="en-US"/>
                        </a:p>
                      </a:txBody>
                      <a:tcPr marL="79321" marR="79321" marT="0" marB="0" anchor="b">
                        <a:blipFill>
                          <a:blip r:embed="rId4"/>
                          <a:stretch>
                            <a:fillRect l="-59155" t="-1018750" r="469" b="-537500"/>
                          </a:stretch>
                        </a:blipFill>
                      </a:tcPr>
                    </a:tc>
                    <a:extLst>
                      <a:ext uri="{0D108BD9-81ED-4DB2-BD59-A6C34878D82A}">
                        <a16:rowId xmlns:a16="http://schemas.microsoft.com/office/drawing/2014/main" val="2555533743"/>
                      </a:ext>
                    </a:extLst>
                  </a:tr>
                  <a:tr h="203200">
                    <a:tc>
                      <a:txBody>
                        <a:bodyPr/>
                        <a:lstStyle/>
                        <a:p>
                          <a:pPr marL="0" marR="0">
                            <a:spcBef>
                              <a:spcPts val="0"/>
                            </a:spcBef>
                            <a:spcAft>
                              <a:spcPts val="0"/>
                            </a:spcAft>
                          </a:pPr>
                          <a:r>
                            <a:rPr lang="en-US" sz="1200">
                              <a:effectLst/>
                            </a:rPr>
                            <a:t>Creatinine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1118750" r="-543590" b="-437500"/>
                          </a:stretch>
                        </a:blipFill>
                      </a:tcPr>
                    </a:tc>
                    <a:tc>
                      <a:txBody>
                        <a:bodyPr/>
                        <a:lstStyle/>
                        <a:p>
                          <a:endParaRPr lang="en-US"/>
                        </a:p>
                      </a:txBody>
                      <a:tcPr marL="79321" marR="79321" marT="0" marB="0" anchor="b">
                        <a:blipFill>
                          <a:blip r:embed="rId4"/>
                          <a:stretch>
                            <a:fillRect l="-59155" t="-1118750" r="469" b="-437500"/>
                          </a:stretch>
                        </a:blipFill>
                      </a:tcPr>
                    </a:tc>
                    <a:extLst>
                      <a:ext uri="{0D108BD9-81ED-4DB2-BD59-A6C34878D82A}">
                        <a16:rowId xmlns:a16="http://schemas.microsoft.com/office/drawing/2014/main" val="1089972197"/>
                      </a:ext>
                    </a:extLst>
                  </a:tr>
                  <a:tr h="203200">
                    <a:tc>
                      <a:txBody>
                        <a:bodyPr/>
                        <a:lstStyle/>
                        <a:p>
                          <a:pPr marL="0" marR="0">
                            <a:spcBef>
                              <a:spcPts val="0"/>
                            </a:spcBef>
                            <a:spcAft>
                              <a:spcPts val="0"/>
                            </a:spcAft>
                          </a:pPr>
                          <a:r>
                            <a:rPr lang="en-US" sz="1200">
                              <a:effectLst/>
                            </a:rPr>
                            <a:t>UACR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1218750" r="-543590" b="-337500"/>
                          </a:stretch>
                        </a:blipFill>
                      </a:tcPr>
                    </a:tc>
                    <a:tc>
                      <a:txBody>
                        <a:bodyPr/>
                        <a:lstStyle/>
                        <a:p>
                          <a:endParaRPr lang="en-US"/>
                        </a:p>
                      </a:txBody>
                      <a:tcPr marL="79321" marR="79321" marT="0" marB="0" anchor="b">
                        <a:blipFill>
                          <a:blip r:embed="rId4"/>
                          <a:stretch>
                            <a:fillRect l="-59155" t="-1218750" r="469" b="-337500"/>
                          </a:stretch>
                        </a:blipFill>
                      </a:tcPr>
                    </a:tc>
                    <a:extLst>
                      <a:ext uri="{0D108BD9-81ED-4DB2-BD59-A6C34878D82A}">
                        <a16:rowId xmlns:a16="http://schemas.microsoft.com/office/drawing/2014/main" val="3549888408"/>
                      </a:ext>
                    </a:extLst>
                  </a:tr>
                  <a:tr h="203200">
                    <a:tc>
                      <a:txBody>
                        <a:bodyPr/>
                        <a:lstStyle/>
                        <a:p>
                          <a:pPr marL="0" marR="0">
                            <a:spcBef>
                              <a:spcPts val="0"/>
                            </a:spcBef>
                            <a:spcAft>
                              <a:spcPts val="0"/>
                            </a:spcAft>
                          </a:pPr>
                          <a:r>
                            <a:rPr lang="en-US" sz="1200" dirty="0" err="1">
                              <a:effectLst/>
                            </a:rPr>
                            <a:t>Curr</a:t>
                          </a:r>
                          <a:r>
                            <a:rPr lang="en-US" sz="1200" dirty="0">
                              <a:effectLst/>
                            </a:rPr>
                            <a:t>. Tx</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1318750" r="-543590" b="-237500"/>
                          </a:stretch>
                        </a:blipFill>
                      </a:tcPr>
                    </a:tc>
                    <a:tc>
                      <a:txBody>
                        <a:bodyPr/>
                        <a:lstStyle/>
                        <a:p>
                          <a:endParaRPr lang="en-US"/>
                        </a:p>
                      </a:txBody>
                      <a:tcPr marL="79321" marR="79321" marT="0" marB="0" anchor="b">
                        <a:blipFill>
                          <a:blip r:embed="rId4"/>
                          <a:stretch>
                            <a:fillRect l="-59155" t="-1318750" r="469" b="-237500"/>
                          </a:stretch>
                        </a:blipFill>
                      </a:tcPr>
                    </a:tc>
                    <a:extLst>
                      <a:ext uri="{0D108BD9-81ED-4DB2-BD59-A6C34878D82A}">
                        <a16:rowId xmlns:a16="http://schemas.microsoft.com/office/drawing/2014/main" val="702456664"/>
                      </a:ext>
                    </a:extLst>
                  </a:tr>
                  <a:tr h="203200">
                    <a:tc>
                      <a:txBody>
                        <a:bodyPr/>
                        <a:lstStyle/>
                        <a:p>
                          <a:pPr marL="0" marR="0">
                            <a:spcBef>
                              <a:spcPts val="0"/>
                            </a:spcBef>
                            <a:spcAft>
                              <a:spcPts val="0"/>
                            </a:spcAft>
                          </a:pPr>
                          <a:r>
                            <a:rPr lang="en-US" sz="1200" dirty="0">
                              <a:effectLst/>
                            </a:rPr>
                            <a:t>Heart Disease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1418750" r="-543590" b="-137500"/>
                          </a:stretch>
                        </a:blipFill>
                      </a:tcPr>
                    </a:tc>
                    <a:tc>
                      <a:txBody>
                        <a:bodyPr/>
                        <a:lstStyle/>
                        <a:p>
                          <a:endParaRPr lang="en-US"/>
                        </a:p>
                      </a:txBody>
                      <a:tcPr marL="79321" marR="79321" marT="0" marB="0" anchor="b">
                        <a:blipFill>
                          <a:blip r:embed="rId4"/>
                          <a:stretch>
                            <a:fillRect l="-59155" t="-1418750" r="469" b="-137500"/>
                          </a:stretch>
                        </a:blipFill>
                      </a:tcPr>
                    </a:tc>
                    <a:extLst>
                      <a:ext uri="{0D108BD9-81ED-4DB2-BD59-A6C34878D82A}">
                        <a16:rowId xmlns:a16="http://schemas.microsoft.com/office/drawing/2014/main" val="717293346"/>
                      </a:ext>
                    </a:extLst>
                  </a:tr>
                  <a:tr h="203200">
                    <a:tc>
                      <a:txBody>
                        <a:bodyPr/>
                        <a:lstStyle/>
                        <a:p>
                          <a:pPr marL="0" marR="0">
                            <a:spcBef>
                              <a:spcPts val="0"/>
                            </a:spcBef>
                            <a:spcAft>
                              <a:spcPts val="0"/>
                            </a:spcAft>
                          </a:pPr>
                          <a:r>
                            <a:rPr lang="en-US" sz="1200">
                              <a:effectLst/>
                            </a:rPr>
                            <a:t>Smoker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79321" marR="79321" marT="0" marB="0" anchor="b"/>
                    </a:tc>
                    <a:tc>
                      <a:txBody>
                        <a:bodyPr/>
                        <a:lstStyle/>
                        <a:p>
                          <a:endParaRPr lang="en-US"/>
                        </a:p>
                      </a:txBody>
                      <a:tcPr marL="79321" marR="79321" marT="0" marB="0" anchor="b">
                        <a:blipFill>
                          <a:blip r:embed="rId4"/>
                          <a:stretch>
                            <a:fillRect l="-223077" t="-1518750" r="-543590" b="-37500"/>
                          </a:stretch>
                        </a:blipFill>
                      </a:tcPr>
                    </a:tc>
                    <a:tc>
                      <a:txBody>
                        <a:bodyPr/>
                        <a:lstStyle/>
                        <a:p>
                          <a:endParaRPr lang="en-US"/>
                        </a:p>
                      </a:txBody>
                      <a:tcPr marL="79321" marR="79321" marT="0" marB="0" anchor="b">
                        <a:blipFill>
                          <a:blip r:embed="rId4"/>
                          <a:stretch>
                            <a:fillRect l="-59155" t="-1518750" r="469" b="-37500"/>
                          </a:stretch>
                        </a:blipFill>
                      </a:tcPr>
                    </a:tc>
                    <a:extLst>
                      <a:ext uri="{0D108BD9-81ED-4DB2-BD59-A6C34878D82A}">
                        <a16:rowId xmlns:a16="http://schemas.microsoft.com/office/drawing/2014/main" val="4006808533"/>
                      </a:ext>
                    </a:extLst>
                  </a:tr>
                </a:tbl>
              </a:graphicData>
            </a:graphic>
          </p:graphicFrame>
        </mc:Fallback>
      </mc:AlternateContent>
      <p:sp>
        <p:nvSpPr>
          <p:cNvPr id="6" name="Rectangle 5">
            <a:extLst>
              <a:ext uri="{FF2B5EF4-FFF2-40B4-BE49-F238E27FC236}">
                <a16:creationId xmlns:a16="http://schemas.microsoft.com/office/drawing/2014/main" id="{00F18966-8B2C-AB48-9318-3E042D4C57E7}"/>
              </a:ext>
            </a:extLst>
          </p:cNvPr>
          <p:cNvSpPr/>
          <p:nvPr/>
        </p:nvSpPr>
        <p:spPr>
          <a:xfrm>
            <a:off x="6274420" y="2742343"/>
            <a:ext cx="5177828" cy="369332"/>
          </a:xfrm>
          <a:prstGeom prst="rect">
            <a:avLst/>
          </a:prstGeom>
        </p:spPr>
        <p:txBody>
          <a:bodyPr wrap="none">
            <a:spAutoFit/>
          </a:bodyPr>
          <a:lstStyle/>
          <a:p>
            <a:r>
              <a:rPr lang="en-US" dirty="0">
                <a:latin typeface="Calibri" panose="020F0502020204030204" pitchFamily="34" charset="0"/>
                <a:ea typeface="Times New Roman" panose="02020603050405020304" pitchFamily="18" charset="0"/>
                <a:cs typeface="Times New Roman" panose="02020603050405020304" pitchFamily="18" charset="0"/>
              </a:rPr>
              <a:t>With decision variables </a:t>
            </a:r>
            <a:r>
              <a:rPr lang="en-US" i="1" dirty="0">
                <a:latin typeface="Cambria" panose="02040503050406030204" pitchFamily="18" charset="0"/>
                <a:ea typeface="Times New Roman" panose="02020603050405020304" pitchFamily="18" charset="0"/>
                <a:cs typeface="Times New Roman" panose="02020603050405020304" pitchFamily="18" charset="0"/>
              </a:rPr>
              <a:t>A</a:t>
            </a:r>
            <a:r>
              <a:rPr lang="en-US" i="1" baseline="30000" dirty="0">
                <a:latin typeface="Cambria" panose="02040503050406030204" pitchFamily="18" charset="0"/>
                <a:ea typeface="Times New Roman" panose="02020603050405020304" pitchFamily="18" charset="0"/>
                <a:cs typeface="Times New Roman" panose="02020603050405020304" pitchFamily="18" charset="0"/>
              </a:rPr>
              <a:t>1…16</a:t>
            </a:r>
            <a:r>
              <a:rPr lang="en-US" dirty="0">
                <a:latin typeface="Calibri" panose="020F0502020204030204" pitchFamily="34" charset="0"/>
                <a:ea typeface="Times New Roman" panose="02020603050405020304" pitchFamily="18" charset="0"/>
                <a:cs typeface="Times New Roman" panose="02020603050405020304" pitchFamily="18" charset="0"/>
              </a:rPr>
              <a:t> representing attributes:</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A272CAF9-3B12-6D4F-9945-1997517C88D8}"/>
                  </a:ext>
                </a:extLst>
              </p:cNvPr>
              <p:cNvSpPr/>
              <p:nvPr/>
            </p:nvSpPr>
            <p:spPr>
              <a:xfrm>
                <a:off x="838200" y="1760794"/>
                <a:ext cx="10089995" cy="765659"/>
              </a:xfrm>
              <a:prstGeom prst="rect">
                <a:avLst/>
              </a:prstGeom>
            </p:spPr>
            <p:txBody>
              <a:bodyPr wrap="square">
                <a:spAutoFit/>
              </a:bodyPr>
              <a:lstStyle/>
              <a:p>
                <a14:m>
                  <m:oMath xmlns:m="http://schemas.openxmlformats.org/officeDocument/2006/math">
                    <m:r>
                      <a:rPr lang="en-US" sz="2400" i="1" smtClean="0">
                        <a:latin typeface="Cambria Math" panose="02040503050406030204" pitchFamily="18" charset="0"/>
                      </a:rPr>
                      <m:t>𝑚𝑎𝑥𝑖𝑚𝑖𝑧𝑒</m:t>
                    </m:r>
                    <m:r>
                      <a:rPr lang="en-US" sz="2400" i="1" smtClean="0">
                        <a:latin typeface="Cambria Math" panose="02040503050406030204" pitchFamily="18" charset="0"/>
                      </a:rPr>
                      <m:t>  </m:t>
                    </m:r>
                    <m:r>
                      <a:rPr lang="en-US" sz="2400" i="1">
                        <a:latin typeface="Cambria Math" panose="02040503050406030204" pitchFamily="18" charset="0"/>
                      </a:rPr>
                      <m:t>𝑓</m:t>
                    </m:r>
                    <m:d>
                      <m:dPr>
                        <m:ctrlPr>
                          <a:rPr lang="en-US" sz="2400" i="1">
                            <a:latin typeface="Cambria Math" panose="02040503050406030204" pitchFamily="18" charset="0"/>
                          </a:rPr>
                        </m:ctrlPr>
                      </m:dPr>
                      <m:e>
                        <m:r>
                          <a:rPr lang="en-US" sz="2400" i="1">
                            <a:latin typeface="Cambria Math" panose="02040503050406030204" pitchFamily="18" charset="0"/>
                          </a:rPr>
                          <m:t>𝑋</m:t>
                        </m:r>
                      </m:e>
                    </m:d>
                    <m:r>
                      <a:rPr lang="en-US" sz="2400" i="1">
                        <a:latin typeface="Cambria Math" panose="02040503050406030204" pitchFamily="18" charset="0"/>
                      </a:rPr>
                      <m:t>=100</m:t>
                    </m:r>
                    <m:f>
                      <m:fPr>
                        <m:ctrlPr>
                          <a:rPr lang="en-US" sz="2400" i="1">
                            <a:latin typeface="Cambria Math" panose="02040503050406030204" pitchFamily="18" charset="0"/>
                          </a:rPr>
                        </m:ctrlPr>
                      </m:fPr>
                      <m:num>
                        <m:sSup>
                          <m:sSupPr>
                            <m:ctrlPr>
                              <a:rPr lang="en-US" sz="2400" i="1">
                                <a:latin typeface="Cambria Math" panose="02040503050406030204" pitchFamily="18" charset="0"/>
                              </a:rPr>
                            </m:ctrlPr>
                          </m:sSupPr>
                          <m:e>
                            <m:r>
                              <a:rPr lang="en-US" sz="2400" i="1">
                                <a:latin typeface="Cambria Math" panose="02040503050406030204" pitchFamily="18" charset="0"/>
                              </a:rPr>
                              <m:t>𝐷𝑒𝑡</m:t>
                            </m:r>
                            <m:d>
                              <m:dPr>
                                <m:ctrlPr>
                                  <a:rPr lang="en-US" sz="2400" i="1">
                                    <a:latin typeface="Cambria Math" panose="02040503050406030204" pitchFamily="18" charset="0"/>
                                  </a:rPr>
                                </m:ctrlPr>
                              </m:dPr>
                              <m:e>
                                <m:sSup>
                                  <m:sSupPr>
                                    <m:ctrlPr>
                                      <a:rPr lang="en-US" sz="2400" i="1">
                                        <a:latin typeface="Cambria Math" panose="02040503050406030204" pitchFamily="18" charset="0"/>
                                      </a:rPr>
                                    </m:ctrlPr>
                                  </m:sSupPr>
                                  <m:e>
                                    <m:r>
                                      <a:rPr lang="en-US" sz="2400" i="1">
                                        <a:latin typeface="Cambria Math" panose="02040503050406030204" pitchFamily="18" charset="0"/>
                                      </a:rPr>
                                      <m:t>𝑋</m:t>
                                    </m:r>
                                  </m:e>
                                  <m:sup>
                                    <m:r>
                                      <a:rPr lang="en-US" sz="2400" i="1">
                                        <a:latin typeface="Cambria Math" panose="02040503050406030204" pitchFamily="18" charset="0"/>
                                      </a:rPr>
                                      <m:t>𝑇</m:t>
                                    </m:r>
                                  </m:sup>
                                </m:sSup>
                                <m:r>
                                  <a:rPr lang="en-US" sz="2400" i="1">
                                    <a:latin typeface="Cambria Math" panose="02040503050406030204" pitchFamily="18" charset="0"/>
                                  </a:rPr>
                                  <m:t>𝑋</m:t>
                                </m:r>
                              </m:e>
                            </m:d>
                          </m:e>
                          <m:sup>
                            <m:r>
                              <a:rPr lang="en-US" sz="2400" i="1">
                                <a:latin typeface="Cambria Math" panose="02040503050406030204" pitchFamily="18" charset="0"/>
                              </a:rPr>
                              <m:t>1/</m:t>
                            </m:r>
                            <m:r>
                              <a:rPr lang="en-US" sz="2400" i="1">
                                <a:latin typeface="Cambria Math" panose="02040503050406030204" pitchFamily="18" charset="0"/>
                              </a:rPr>
                              <m:t>𝑝</m:t>
                            </m:r>
                          </m:sup>
                        </m:sSup>
                      </m:num>
                      <m:den>
                        <m:r>
                          <a:rPr lang="en-US" sz="2400" i="1">
                            <a:latin typeface="Cambria Math" panose="02040503050406030204" pitchFamily="18" charset="0"/>
                          </a:rPr>
                          <m:t>𝑁</m:t>
                        </m:r>
                      </m:den>
                    </m:f>
                    <m:r>
                      <a:rPr lang="en-US" sz="2400" i="1">
                        <a:latin typeface="Cambria Math" panose="02040503050406030204" pitchFamily="18" charset="0"/>
                      </a:rPr>
                      <m:t> −</m:t>
                    </m:r>
                    <m:r>
                      <a:rPr lang="en-US" sz="2400" i="1">
                        <a:latin typeface="Cambria Math" panose="02040503050406030204" pitchFamily="18" charset="0"/>
                      </a:rPr>
                      <m:t>𝜆</m:t>
                    </m:r>
                    <m:nary>
                      <m:naryPr>
                        <m:chr m:val="∑"/>
                        <m:limLoc m:val="undOvr"/>
                        <m:subHide m:val="on"/>
                        <m:supHide m:val="on"/>
                        <m:ctrlPr>
                          <a:rPr lang="en-US" sz="2400" i="1">
                            <a:latin typeface="Cambria Math" panose="02040503050406030204" pitchFamily="18" charset="0"/>
                          </a:rPr>
                        </m:ctrlPr>
                      </m:naryPr>
                      <m:sub/>
                      <m:sup/>
                      <m:e>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𝛿</m:t>
                                </m:r>
                              </m:e>
                              <m:sub>
                                <m:r>
                                  <a:rPr lang="en-US" sz="2400" i="1">
                                    <a:latin typeface="Cambria Math" panose="02040503050406030204" pitchFamily="18" charset="0"/>
                                  </a:rPr>
                                  <m:t>𝑑𝑖𝑠𝑡𝑟𝑖𝑏𝑢𝑡𝑖𝑜𝑛</m:t>
                                </m:r>
                              </m:sub>
                            </m:sSub>
                          </m:e>
                        </m:d>
                        <m:r>
                          <a:rPr lang="en-US" sz="2400" i="1">
                            <a:latin typeface="Cambria Math" panose="02040503050406030204" pitchFamily="18" charset="0"/>
                          </a:rPr>
                          <m:t> </m:t>
                        </m:r>
                      </m:e>
                    </m:nary>
                    <m:r>
                      <a:rPr lang="en-US" sz="2400" i="1">
                        <a:latin typeface="Cambria Math" panose="02040503050406030204" pitchFamily="18" charset="0"/>
                      </a:rPr>
                      <m:t>−</m:t>
                    </m:r>
                    <m:sSup>
                      <m:sSupPr>
                        <m:ctrlPr>
                          <a:rPr lang="en-US" sz="2400" i="1">
                            <a:latin typeface="Cambria Math" panose="02040503050406030204" pitchFamily="18" charset="0"/>
                          </a:rPr>
                        </m:ctrlPr>
                      </m:sSupPr>
                      <m:e>
                        <m:r>
                          <a:rPr lang="en-US" sz="2400" i="1">
                            <a:latin typeface="Cambria Math" panose="02040503050406030204" pitchFamily="18" charset="0"/>
                          </a:rPr>
                          <m:t>𝜆</m:t>
                        </m:r>
                      </m:e>
                      <m:sup>
                        <m:r>
                          <a:rPr lang="en-US" sz="2400" i="1">
                            <a:latin typeface="Cambria Math" panose="02040503050406030204" pitchFamily="18" charset="0"/>
                          </a:rPr>
                          <m:t>2</m:t>
                        </m:r>
                      </m:sup>
                    </m:sSup>
                    <m:nary>
                      <m:naryPr>
                        <m:chr m:val="∑"/>
                        <m:limLoc m:val="undOvr"/>
                        <m:subHide m:val="on"/>
                        <m:supHide m:val="on"/>
                        <m:ctrlPr>
                          <a:rPr lang="en-US" sz="2400" i="1">
                            <a:latin typeface="Cambria Math" panose="02040503050406030204" pitchFamily="18" charset="0"/>
                          </a:rPr>
                        </m:ctrlPr>
                      </m:naryPr>
                      <m:sub/>
                      <m:sup/>
                      <m:e>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𝛿</m:t>
                                </m:r>
                              </m:e>
                              <m:sub>
                                <m:r>
                                  <a:rPr lang="en-US" sz="2400" i="1">
                                    <a:latin typeface="Cambria Math" panose="02040503050406030204" pitchFamily="18" charset="0"/>
                                  </a:rPr>
                                  <m:t>𝑖𝑛𝑡𝑒𝑟𝑎𝑐𝑡𝑖𝑜𝑛</m:t>
                                </m:r>
                              </m:sub>
                            </m:sSub>
                          </m:e>
                        </m:d>
                        <m:r>
                          <a:rPr lang="en-US" sz="2400" i="1">
                            <a:latin typeface="Cambria Math" panose="02040503050406030204" pitchFamily="18" charset="0"/>
                          </a:rPr>
                          <m:t> </m:t>
                        </m:r>
                      </m:e>
                    </m:nary>
                    <m:r>
                      <a:rPr lang="en-US" sz="2400" i="1">
                        <a:latin typeface="Cambria Math" panose="02040503050406030204" pitchFamily="18" charset="0"/>
                      </a:rPr>
                      <m:t>,</m:t>
                    </m:r>
                  </m:oMath>
                </a14:m>
                <a:r>
                  <a:rPr lang="en-US" sz="2400" dirty="0"/>
                  <a:t> </a:t>
                </a:r>
              </a:p>
            </p:txBody>
          </p:sp>
        </mc:Choice>
        <mc:Fallback xmlns="">
          <p:sp>
            <p:nvSpPr>
              <p:cNvPr id="7" name="Rectangle 6">
                <a:extLst>
                  <a:ext uri="{FF2B5EF4-FFF2-40B4-BE49-F238E27FC236}">
                    <a16:creationId xmlns:a16="http://schemas.microsoft.com/office/drawing/2014/main" id="{A272CAF9-3B12-6D4F-9945-1997517C88D8}"/>
                  </a:ext>
                </a:extLst>
              </p:cNvPr>
              <p:cNvSpPr>
                <a:spLocks noRot="1" noChangeAspect="1" noMove="1" noResize="1" noEditPoints="1" noAdjustHandles="1" noChangeArrowheads="1" noChangeShapeType="1" noTextEdit="1"/>
              </p:cNvSpPr>
              <p:nvPr/>
            </p:nvSpPr>
            <p:spPr>
              <a:xfrm>
                <a:off x="838200" y="1760794"/>
                <a:ext cx="10089995" cy="765659"/>
              </a:xfrm>
              <a:prstGeom prst="rect">
                <a:avLst/>
              </a:prstGeom>
              <a:blipFill>
                <a:blip r:embed="rId5"/>
                <a:stretch>
                  <a:fillRect l="-126" t="-49180" b="-104918"/>
                </a:stretch>
              </a:blipFill>
            </p:spPr>
            <p:txBody>
              <a:bodyPr/>
              <a:lstStyle/>
              <a:p>
                <a:r>
                  <a:rPr lang="en-US">
                    <a:noFill/>
                  </a:rPr>
                  <a:t> </a:t>
                </a:r>
              </a:p>
            </p:txBody>
          </p:sp>
        </mc:Fallback>
      </mc:AlternateContent>
    </p:spTree>
    <p:extLst>
      <p:ext uri="{BB962C8B-B14F-4D97-AF65-F5344CB8AC3E}">
        <p14:creationId xmlns:p14="http://schemas.microsoft.com/office/powerpoint/2010/main" val="7463980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225</TotalTime>
  <Words>1572</Words>
  <Application>Microsoft Macintosh PowerPoint</Application>
  <PresentationFormat>Widescreen</PresentationFormat>
  <Paragraphs>359</Paragraphs>
  <Slides>14</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Calibri Light</vt:lpstr>
      <vt:lpstr>Cambria</vt:lpstr>
      <vt:lpstr>Cambria Math</vt:lpstr>
      <vt:lpstr>Symbol</vt:lpstr>
      <vt:lpstr>Times New Roman</vt:lpstr>
      <vt:lpstr>Office Theme</vt:lpstr>
      <vt:lpstr>D-Optimality with Level Balance Constraints</vt:lpstr>
      <vt:lpstr>What is Conjoint Analysis?</vt:lpstr>
      <vt:lpstr>Pasta Design</vt:lpstr>
      <vt:lpstr>What is design efficiency? </vt:lpstr>
      <vt:lpstr>Problem Background &amp; Context: Pharmaceutical Market Research</vt:lpstr>
      <vt:lpstr>Problem Background &amp; Context: Patient Design</vt:lpstr>
      <vt:lpstr>Key Differences between Conjoint and Patient Simulation</vt:lpstr>
      <vt:lpstr>How do we describe a Type 2 Diabetes patient?</vt:lpstr>
      <vt:lpstr>Optimization: How can we reduce the 30,233,088 distinct combinations into a 50-profiles fractional factorial design?</vt:lpstr>
      <vt:lpstr>Reformulate the problem to define slacks more easily: </vt:lpstr>
      <vt:lpstr>Standard Solution Approach: Fedorov Algorithm</vt:lpstr>
      <vt:lpstr>Modified Fedorov Algorithm: how do we penalize distribution and interaction slacks?</vt:lpstr>
      <vt:lpstr>Exhaustive iterative/recursive search is expensive (time, memory, energy)!  How can we speed it up? </vt:lpstr>
      <vt:lpstr>Results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 Graber</dc:creator>
  <cp:lastModifiedBy>Alex Graber</cp:lastModifiedBy>
  <cp:revision>19</cp:revision>
  <dcterms:created xsi:type="dcterms:W3CDTF">2018-12-01T18:37:05Z</dcterms:created>
  <dcterms:modified xsi:type="dcterms:W3CDTF">2018-12-01T22:36:49Z</dcterms:modified>
</cp:coreProperties>
</file>

<file path=docProps/thumbnail.jpeg>
</file>